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1" r:id="rId6"/>
    <p:sldId id="265" r:id="rId7"/>
    <p:sldId id="260" r:id="rId8"/>
    <p:sldId id="259" r:id="rId9"/>
    <p:sldId id="266" r:id="rId10"/>
    <p:sldId id="262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A9EFB3E-6695-4124-ABA4-9CB7C92800D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89B5B1D-4404-4796-BAA3-7412D53CB94B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c9NTE4uPSAhVHQBQKHddCBRMQjRwIBw&amp;url=https://gbatemp.net/threads/need-help-to-fool-bypass-fortiguard-web-filter.364758/&amp;psig=AFQjCNFx2SgnP6NFuECJO4roMkd5e0fXUQ&amp;ust=1490054172612549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jY7dbf6-PSAhXIPRQKHYehCB0QjRwIBw&amp;url=https://www.nspcc.org.uk/what-we-do/about-us/press-office/&amp;bvm=bv.149760088,d.ZGg&amp;psig=AFQjCNFG6Tvvd5cwp9nIAvOZozH8-pUhow&amp;ust=1490056644117544" TargetMode="External"/><Relationship Id="rId3" Type="http://schemas.openxmlformats.org/officeDocument/2006/relationships/hyperlink" Target="https://youtu.be/T9LHeHuVFWo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youtu.be/iofMV1HVQOY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0ahUKEwiY0fvE6-PSAhUJchQKHWqhD3AQjRwIBw&amp;url=https://en.wikipedia.org/wiki/CEOP&amp;psig=AFQjCNG3OqEPChoTy4oaqYtUuQDdT1mtSQ&amp;ust=1490056572721366" TargetMode="External"/><Relationship Id="rId5" Type="http://schemas.openxmlformats.org/officeDocument/2006/relationships/hyperlink" Target="https://www.youtube.com/watch?v=_o8auwnJtqE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aferinternet.org.uk/advice-centre/parents-and-carers/parental-controls-offered-your-home-internet-provider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ferinternet.org.uk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hildnet.com/" TargetMode="External"/><Relationship Id="rId5" Type="http://schemas.openxmlformats.org/officeDocument/2006/relationships/hyperlink" Target="http://www.thinkuknow.co.uk/" TargetMode="External"/><Relationship Id="rId4" Type="http://schemas.openxmlformats.org/officeDocument/2006/relationships/hyperlink" Target="http://www.nspcc.org.uk/children-safe/share-awar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339" y="645274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2636912"/>
            <a:ext cx="61206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>
                <a:latin typeface="SassoonCRInfantMedium" panose="02000603020000020003" pitchFamily="2" charset="0"/>
              </a:rPr>
              <a:t>Hucknall</a:t>
            </a:r>
            <a:r>
              <a:rPr lang="en-GB" sz="2800" dirty="0" smtClean="0">
                <a:latin typeface="SassoonCRInfantMedium" panose="02000603020000020003" pitchFamily="2" charset="0"/>
              </a:rPr>
              <a:t> National CE Primary School</a:t>
            </a:r>
          </a:p>
          <a:p>
            <a:pPr algn="ctr"/>
            <a:endParaRPr lang="en-GB" sz="2800" dirty="0"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 smtClean="0">
                <a:latin typeface="SassoonCRInfantMedium" panose="02000603020000020003" pitchFamily="2" charset="0"/>
              </a:rPr>
              <a:t>E-Safety Evening</a:t>
            </a:r>
          </a:p>
          <a:p>
            <a:pPr algn="ctr"/>
            <a:endParaRPr lang="en-GB" sz="2800" dirty="0"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 smtClean="0">
                <a:latin typeface="SassoonCRInfantMedium" panose="02000603020000020003" pitchFamily="2" charset="0"/>
              </a:rPr>
              <a:t>Monday 20</a:t>
            </a:r>
            <a:r>
              <a:rPr lang="en-GB" sz="2800" baseline="30000" dirty="0" smtClean="0">
                <a:latin typeface="SassoonCRInfantMedium" panose="02000603020000020003" pitchFamily="2" charset="0"/>
              </a:rPr>
              <a:t>th</a:t>
            </a:r>
            <a:r>
              <a:rPr lang="en-GB" sz="2800" dirty="0" smtClean="0">
                <a:latin typeface="SassoonCRInfantMedium" panose="02000603020000020003" pitchFamily="2" charset="0"/>
              </a:rPr>
              <a:t> March 2017</a:t>
            </a:r>
            <a:endParaRPr lang="en-GB" sz="2800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42493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SassoonCRInfantMedium" panose="02000603020000020003" pitchFamily="2" charset="0"/>
              </a:rPr>
              <a:t>Outline of the Evening</a:t>
            </a:r>
          </a:p>
          <a:p>
            <a:endParaRPr lang="en-GB" sz="3200" dirty="0">
              <a:latin typeface="SassoonCRInfantMedium" panose="02000603020000020003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What is e-safety and what are our school procedures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What do we teach the children about e-safety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Practical advice for keeping your children safe at home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Where to go for help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Questions and Answers</a:t>
            </a:r>
            <a:endParaRPr lang="en-GB" sz="2400" dirty="0">
              <a:latin typeface="SassoonCRInfantMedium" panose="02000603020000020003" pitchFamily="2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459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548680"/>
            <a:ext cx="7488832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SassoonCRInfantMedium" panose="02000603020000020003" pitchFamily="2" charset="0"/>
              </a:rPr>
              <a:t>What is e-safety?</a:t>
            </a:r>
          </a:p>
          <a:p>
            <a:endParaRPr lang="en-GB" sz="2400" dirty="0" smtClean="0">
              <a:latin typeface="SassoonCRInfantMedium" panose="02000603020000020003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It is about how to use the technology safely and responsibly including the Internet and Mobile Phones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SassoonCRInfantMedium" panose="02000603020000020003" pitchFamily="2" charset="0"/>
              </a:rPr>
              <a:t>It highlights the need to educate pupils about the benefits and risks of using technology and provides safeguards and awareness for users to enable them to control their online experience. </a:t>
            </a:r>
            <a:endParaRPr lang="en-GB" dirty="0" smtClean="0">
              <a:latin typeface="SassoonCRInfantMedium" panose="02000603020000020003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 smtClean="0">
              <a:latin typeface="SassoonCRInfantMedium" panose="02000603020000020003" pitchFamily="2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SassoonCRInfantMedium" panose="02000603020000020003" pitchFamily="2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93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777686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CRInfantMedium" panose="02000603020000020003" pitchFamily="2" charset="0"/>
              </a:rPr>
              <a:t>What do we do to ensure children are safe when using the Internet in school</a:t>
            </a:r>
            <a:r>
              <a:rPr lang="en-GB" sz="2800" dirty="0" smtClean="0">
                <a:latin typeface="SassoonCRInfantMedium" panose="02000603020000020003" pitchFamily="2" charset="0"/>
              </a:rPr>
              <a:t>?</a:t>
            </a:r>
          </a:p>
          <a:p>
            <a:endParaRPr lang="en-GB" sz="2800" dirty="0">
              <a:latin typeface="SassoonCRInfantMedium" panose="0200060302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Web filtering (</a:t>
            </a:r>
            <a:r>
              <a:rPr lang="en-GB" sz="2400" dirty="0" err="1" smtClean="0">
                <a:latin typeface="SassoonCRInfantMedium" panose="02000603020000020003" pitchFamily="2" charset="0"/>
              </a:rPr>
              <a:t>Fortiguard</a:t>
            </a:r>
            <a:r>
              <a:rPr lang="en-GB" sz="2400" dirty="0" smtClean="0">
                <a:latin typeface="SassoonCRInfantMedium" panose="02000603020000020003" pitchFamily="2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Children not using devices unsupervised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Medium" panose="02000603020000020003" pitchFamily="2" charset="0"/>
              </a:rPr>
              <a:t>Clear reporting procedure if something is something inappropriate happens to be seen.</a:t>
            </a:r>
          </a:p>
          <a:p>
            <a:endParaRPr lang="en-GB" sz="2800" dirty="0" smtClean="0">
              <a:latin typeface="SassoonCRInfantMedium" panose="02000603020000020003" pitchFamily="2" charset="0"/>
            </a:endParaRPr>
          </a:p>
          <a:p>
            <a:endParaRPr lang="en-GB" sz="2400" dirty="0">
              <a:latin typeface="SassoonCRInfantMedium" panose="02000603020000020003" pitchFamily="2" charset="0"/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Image result for fortiguard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93096"/>
            <a:ext cx="4392488" cy="211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5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5800" y="4505600"/>
            <a:ext cx="34552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SassoonCRInfantMedium" panose="02000603020000020003" pitchFamily="2" charset="0"/>
              </a:rPr>
              <a:t>Share Aware – I Saw Your Willy</a:t>
            </a:r>
          </a:p>
          <a:p>
            <a:r>
              <a:rPr lang="en-GB" dirty="0" smtClean="0">
                <a:latin typeface="SassoonCRInfantMedium" panose="02000603020000020003" pitchFamily="2" charset="0"/>
                <a:hlinkClick r:id="rId2"/>
              </a:rPr>
              <a:t>https://youtu.be/iofMV1HVQOY</a:t>
            </a:r>
            <a:r>
              <a:rPr lang="en-GB" dirty="0" smtClean="0">
                <a:latin typeface="SassoonCRInfantMedium" panose="02000603020000020003" pitchFamily="2" charset="0"/>
              </a:rPr>
              <a:t> 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5792" y="3573016"/>
            <a:ext cx="34958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SassoonCRInfantMedium" panose="02000603020000020003" pitchFamily="2" charset="0"/>
              </a:rPr>
              <a:t>Share Aware – Lucy and The Boy</a:t>
            </a:r>
          </a:p>
          <a:p>
            <a:r>
              <a:rPr lang="en-GB" dirty="0" smtClean="0">
                <a:latin typeface="SassoonCRInfantMedium" panose="02000603020000020003" pitchFamily="2" charset="0"/>
                <a:hlinkClick r:id="rId3"/>
              </a:rPr>
              <a:t>https://youtu.be/T9LHeHuVFWo</a:t>
            </a:r>
            <a:r>
              <a:rPr lang="en-GB" dirty="0" smtClean="0">
                <a:latin typeface="SassoonCRInfantMedium" panose="02000603020000020003" pitchFamily="2" charset="0"/>
              </a:rPr>
              <a:t> 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2676" y="5518573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2000603020000020003" pitchFamily="2" charset="0"/>
              </a:rPr>
              <a:t>Jigsaw</a:t>
            </a:r>
          </a:p>
          <a:p>
            <a:r>
              <a:rPr lang="en-GB" dirty="0" smtClean="0">
                <a:latin typeface="SassoonCRInfantMedium" panose="02000603020000020003" pitchFamily="2" charset="0"/>
                <a:hlinkClick r:id="rId5"/>
              </a:rPr>
              <a:t>https</a:t>
            </a:r>
            <a:r>
              <a:rPr lang="en-GB" dirty="0">
                <a:latin typeface="SassoonCRInfantMedium" panose="02000603020000020003" pitchFamily="2" charset="0"/>
                <a:hlinkClick r:id="rId5"/>
              </a:rPr>
              <a:t>://www.youtube.com/watch?v=_</a:t>
            </a:r>
            <a:r>
              <a:rPr lang="en-GB" dirty="0" smtClean="0">
                <a:latin typeface="SassoonCRInfantMedium" panose="02000603020000020003" pitchFamily="2" charset="0"/>
                <a:hlinkClick r:id="rId5"/>
              </a:rPr>
              <a:t>o8auwnJtqE</a:t>
            </a:r>
            <a:r>
              <a:rPr lang="en-GB" dirty="0" smtClean="0">
                <a:latin typeface="SassoonCRInfantMedium" panose="02000603020000020003" pitchFamily="2" charset="0"/>
              </a:rPr>
              <a:t> </a:t>
            </a:r>
            <a:endParaRPr lang="en-GB" dirty="0" smtClean="0">
              <a:latin typeface="SassoonCRInfantMedium" panose="02000603020000020003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6964" y="260648"/>
            <a:ext cx="816985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 smtClean="0">
                <a:latin typeface="SassoonCRInfantMedium" panose="02000603020000020003" pitchFamily="2" charset="0"/>
              </a:rPr>
              <a:t>What we teach in school…</a:t>
            </a:r>
          </a:p>
          <a:p>
            <a:endParaRPr lang="en-GB" dirty="0">
              <a:latin typeface="SassoonCRInfantMedium" panose="020006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Children </a:t>
            </a:r>
            <a:r>
              <a:rPr lang="en-GB" dirty="0">
                <a:latin typeface="SassoonCRInfantMedium" panose="02000603020000020003" pitchFamily="2" charset="0"/>
              </a:rPr>
              <a:t>will be taught what Internet use is acceptable and what is not and given clear objectives for Internet use. This includes awareness of on line bullying and child sexual exploitation.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Pupils </a:t>
            </a:r>
            <a:r>
              <a:rPr lang="en-GB" dirty="0">
                <a:latin typeface="SassoonCRInfantMedium" panose="02000603020000020003" pitchFamily="2" charset="0"/>
              </a:rPr>
              <a:t>will be educated in the effective use of the Internet in research, including the skills of knowledge location, retrieval and evaluation </a:t>
            </a:r>
            <a:endParaRPr lang="en-GB" dirty="0" smtClean="0">
              <a:latin typeface="SassoonCRInfantMedium" panose="02000603020000020003" pitchFamily="2" charset="0"/>
            </a:endParaRPr>
          </a:p>
        </p:txBody>
      </p:sp>
      <p:sp>
        <p:nvSpPr>
          <p:cNvPr id="7" name="AutoShape 2" descr="Image result for ceop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Image result for ceop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773" y="3111438"/>
            <a:ext cx="1301620" cy="130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6" descr="Image result for nspcc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Image result for nspcc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3016"/>
            <a:ext cx="2030524" cy="49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20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60648"/>
            <a:ext cx="8748464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>
                <a:latin typeface="SassoonCRInfantMedium" panose="02000603020000020003" pitchFamily="2" charset="0"/>
              </a:rPr>
              <a:t>Practical advice for keeping your children safe at </a:t>
            </a:r>
            <a:r>
              <a:rPr lang="en-GB" sz="2800" dirty="0" smtClean="0">
                <a:latin typeface="SassoonCRInfantMedium" panose="02000603020000020003" pitchFamily="2" charset="0"/>
              </a:rPr>
              <a:t>home</a:t>
            </a:r>
          </a:p>
          <a:p>
            <a:pPr algn="ctr">
              <a:lnSpc>
                <a:spcPct val="150000"/>
              </a:lnSpc>
            </a:pPr>
            <a:endParaRPr lang="en-GB" sz="2400" dirty="0">
              <a:latin typeface="SassoonCRInfantMedium" panose="02000603020000020003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Make it your business to know what the children have been on. Create a culture of openness by keeping device use visible and not hidden away.</a:t>
            </a:r>
            <a:endParaRPr lang="en-GB" dirty="0">
              <a:latin typeface="SassoonCRInfantMedium" panose="02000603020000020003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Learn how to use Restricted Profile and Parental Controls on tablet/phone devices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Learn how to activate filtering from your ISP (BT, Sky, TalkTalk and Virgin Media all have their own </a:t>
            </a:r>
            <a:r>
              <a:rPr lang="en-GB" dirty="0">
                <a:latin typeface="SassoonCRInfantMedium" panose="02000603020000020003" pitchFamily="2" charset="0"/>
              </a:rPr>
              <a:t>filtering) </a:t>
            </a:r>
            <a:r>
              <a:rPr lang="en-GB" dirty="0" smtClean="0">
                <a:latin typeface="SassoonCRInfantMedium" panose="02000603020000020003" pitchFamily="2" charset="0"/>
              </a:rPr>
              <a:t>  </a:t>
            </a:r>
            <a:r>
              <a:rPr lang="en-GB" dirty="0" smtClean="0">
                <a:latin typeface="SassoonCRInfantMedium" panose="02000603020000020003" pitchFamily="2" charset="0"/>
                <a:hlinkClick r:id="rId2"/>
              </a:rPr>
              <a:t>https</a:t>
            </a:r>
            <a:r>
              <a:rPr lang="en-GB" dirty="0">
                <a:latin typeface="SassoonCRInfantMedium" panose="02000603020000020003" pitchFamily="2" charset="0"/>
                <a:hlinkClick r:id="rId2"/>
              </a:rPr>
              <a:t>://</a:t>
            </a:r>
            <a:r>
              <a:rPr lang="en-GB" dirty="0" smtClean="0">
                <a:latin typeface="SassoonCRInfantMedium" panose="02000603020000020003" pitchFamily="2" charset="0"/>
                <a:hlinkClick r:id="rId2"/>
              </a:rPr>
              <a:t>www.saferinternet.org.uk/advice-centre/parents-and-carers/parental-controls-offered-your-home-internet-provider</a:t>
            </a:r>
            <a:r>
              <a:rPr lang="en-GB" dirty="0" smtClean="0">
                <a:latin typeface="SassoonCRInfantMedium" panose="02000603020000020003" pitchFamily="2" charset="0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Try to keep up with apps that the children are wanting to use.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20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32656"/>
            <a:ext cx="6048672" cy="3727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12776"/>
            <a:ext cx="4464496" cy="4365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58765"/>
            <a:ext cx="1255713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272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4" y="53739"/>
            <a:ext cx="8388423" cy="3333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4529" y="3353504"/>
            <a:ext cx="7992888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SassoonCRInfantMedium" panose="02000603020000020003" pitchFamily="2" charset="0"/>
              </a:rPr>
              <a:t>Monitoring social media…</a:t>
            </a:r>
          </a:p>
          <a:p>
            <a:endParaRPr lang="en-GB" sz="1600" dirty="0" smtClean="0">
              <a:latin typeface="SassoonCRInfantMedium" panose="02000603020000020003" pitchFamily="2" charset="0"/>
            </a:endParaRPr>
          </a:p>
          <a:p>
            <a:r>
              <a:rPr lang="en-GB" sz="1600" dirty="0" smtClean="0">
                <a:latin typeface="SassoonCRInfantMedium" panose="02000603020000020003" pitchFamily="2" charset="0"/>
              </a:rPr>
              <a:t>Age Restrictions</a:t>
            </a:r>
          </a:p>
          <a:p>
            <a:endParaRPr lang="en-GB" dirty="0" smtClean="0">
              <a:latin typeface="SassoonCRInfantMedium" panose="02000603020000020003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err="1" smtClean="0">
                <a:latin typeface="SassoonCRInfantMedium" panose="02000603020000020003" pitchFamily="2" charset="0"/>
              </a:rPr>
              <a:t>Youtube</a:t>
            </a:r>
            <a:r>
              <a:rPr lang="en-GB" dirty="0" smtClean="0">
                <a:latin typeface="SassoonCRInfantMedium" panose="02000603020000020003" pitchFamily="2" charset="0"/>
              </a:rPr>
              <a:t>: 13 </a:t>
            </a:r>
            <a:r>
              <a:rPr lang="en-GB" dirty="0">
                <a:latin typeface="SassoonCRInfantMedium" panose="02000603020000020003" pitchFamily="2" charset="0"/>
              </a:rPr>
              <a:t>y</a:t>
            </a:r>
            <a:r>
              <a:rPr lang="en-GB" dirty="0" smtClean="0">
                <a:latin typeface="SassoonCRInfantMedium" panose="02000603020000020003" pitchFamily="2" charset="0"/>
              </a:rPr>
              <a:t>ears old with parents’ permission, 18 years old otherwise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Facebook, Twitter, Instagram, Pinterest, Snapchat: 13 years old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</a:rPr>
              <a:t>WhatsApp: 16 years old.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Medium" panose="020006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CRInfantMedium" panose="020006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918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332656"/>
            <a:ext cx="799288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SassoonCRInfantMedium" panose="02000603020000020003" pitchFamily="2" charset="0"/>
              </a:rPr>
              <a:t>Find out more…</a:t>
            </a:r>
          </a:p>
          <a:p>
            <a:endParaRPr lang="en-GB" dirty="0">
              <a:latin typeface="SassoonCRInfantMedium" panose="020006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  <a:hlinkClick r:id="rId3"/>
              </a:rPr>
              <a:t>www.saferinternet.org.uk</a:t>
            </a:r>
            <a:endParaRPr lang="en-GB" dirty="0" smtClean="0">
              <a:latin typeface="SassoonCRInfantMedium" panose="020006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  <a:hlinkClick r:id="rId4"/>
              </a:rPr>
              <a:t>www.nspcc.org.uk/children-safe/share-aware</a:t>
            </a:r>
            <a:endParaRPr lang="en-GB" dirty="0" smtClean="0">
              <a:latin typeface="SassoonCRInfantMedium" panose="020006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  <a:hlinkClick r:id="rId5"/>
              </a:rPr>
              <a:t>www.thinkuknow.co.uk</a:t>
            </a:r>
            <a:r>
              <a:rPr lang="en-GB" dirty="0" smtClean="0">
                <a:latin typeface="SassoonCRInfantMedium" panose="02000603020000020003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Medium" panose="02000603020000020003" pitchFamily="2" charset="0"/>
                <a:hlinkClick r:id="rId6"/>
              </a:rPr>
              <a:t>www.childnet.com</a:t>
            </a:r>
            <a:r>
              <a:rPr lang="en-GB" dirty="0" smtClean="0">
                <a:latin typeface="SassoonCRInfantMedium" panose="02000603020000020003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Medium" panose="02000603020000020003" pitchFamily="2" charset="0"/>
            </a:endParaRPr>
          </a:p>
          <a:p>
            <a:endParaRPr lang="en-GB" dirty="0" smtClean="0">
              <a:latin typeface="SassoonCRInfantMedium" panose="02000603020000020003" pitchFamily="2" charset="0"/>
            </a:endParaRPr>
          </a:p>
          <a:p>
            <a:endParaRPr lang="en-GB" dirty="0">
              <a:latin typeface="SassoonCRInfantMedium" panose="02000603020000020003" pitchFamily="2" charset="0"/>
            </a:endParaRPr>
          </a:p>
          <a:p>
            <a:r>
              <a:rPr lang="en-GB" sz="2800" dirty="0" smtClean="0">
                <a:latin typeface="SassoonCRInfantMedium" panose="02000603020000020003" pitchFamily="2" charset="0"/>
              </a:rPr>
              <a:t>Any questions?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807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464496" cy="625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410" y="127007"/>
            <a:ext cx="3517277" cy="495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271004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664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7163"/>
            <a:ext cx="4743450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25708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46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posit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mposit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4722</TotalTime>
  <Words>368</Words>
  <Application>Microsoft Office PowerPoint</Application>
  <PresentationFormat>On-screen Show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Composite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Corbett</dc:creator>
  <cp:lastModifiedBy>David Corbett</cp:lastModifiedBy>
  <cp:revision>18</cp:revision>
  <dcterms:created xsi:type="dcterms:W3CDTF">2017-03-16T00:09:57Z</dcterms:created>
  <dcterms:modified xsi:type="dcterms:W3CDTF">2017-03-20T16:37:34Z</dcterms:modified>
</cp:coreProperties>
</file>