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60" r:id="rId5"/>
    <p:sldId id="261" r:id="rId6"/>
    <p:sldId id="259" r:id="rId7"/>
    <p:sldId id="262" r:id="rId8"/>
    <p:sldId id="263" r:id="rId9"/>
    <p:sldId id="264" r:id="rId10"/>
    <p:sldId id="265" r:id="rId11"/>
    <p:sldId id="267" r:id="rId12"/>
    <p:sldId id="268"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73" d="100"/>
          <a:sy n="73" d="100"/>
        </p:scale>
        <p:origin x="60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4CC89100-0681-46E4-A66A-39B7A5CA8D8B}"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197930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spTree>
    <p:extLst>
      <p:ext uri="{BB962C8B-B14F-4D97-AF65-F5344CB8AC3E}">
        <p14:creationId xmlns:p14="http://schemas.microsoft.com/office/powerpoint/2010/main" val="1362824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91474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8D7182C-2C24-4C2D-8CA8-EFEE3B14A64D}" type="datetimeFigureOut">
              <a:rPr lang="en-GB" smtClean="0"/>
              <a:t>17/04/2024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C89100-0681-46E4-A66A-39B7A5CA8D8B}" type="slidenum">
              <a:rPr lang="en-GB" smtClean="0"/>
              <a:t>‹#›</a:t>
            </a:fld>
            <a:endParaRPr lang="en-GB"/>
          </a:p>
        </p:txBody>
      </p:sp>
    </p:spTree>
    <p:extLst>
      <p:ext uri="{BB962C8B-B14F-4D97-AF65-F5344CB8AC3E}">
        <p14:creationId xmlns:p14="http://schemas.microsoft.com/office/powerpoint/2010/main" val="340767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8D7182C-2C24-4C2D-8CA8-EFEE3B14A64D}" type="datetimeFigureOut">
              <a:rPr lang="en-GB" smtClean="0"/>
              <a:t>17/04/2024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CC89100-0681-46E4-A66A-39B7A5CA8D8B}"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1162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8D7182C-2C24-4C2D-8CA8-EFEE3B14A64D}" type="datetimeFigureOut">
              <a:rPr lang="en-GB" smtClean="0"/>
              <a:t>17/04/2024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CC89100-0681-46E4-A66A-39B7A5CA8D8B}"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4248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D7182C-2C24-4C2D-8CA8-EFEE3B14A64D}" type="datetimeFigureOut">
              <a:rPr lang="en-GB" smtClean="0"/>
              <a:t>17/04/2024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CC89100-0681-46E4-A66A-39B7A5CA8D8B}" type="slidenum">
              <a:rPr lang="en-GB" smtClean="0"/>
              <a:t>‹#›</a:t>
            </a:fld>
            <a:endParaRPr lang="en-GB"/>
          </a:p>
        </p:txBody>
      </p:sp>
    </p:spTree>
    <p:extLst>
      <p:ext uri="{BB962C8B-B14F-4D97-AF65-F5344CB8AC3E}">
        <p14:creationId xmlns:p14="http://schemas.microsoft.com/office/powerpoint/2010/main" val="2792420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8D7182C-2C24-4C2D-8CA8-EFEE3B14A64D}" type="datetimeFigureOut">
              <a:rPr lang="en-GB" smtClean="0"/>
              <a:t>17/04/2024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C89100-0681-46E4-A66A-39B7A5CA8D8B}"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0974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8D7182C-2C24-4C2D-8CA8-EFEE3B14A64D}" type="datetimeFigureOut">
              <a:rPr lang="en-GB" smtClean="0"/>
              <a:t>17/04/2024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C89100-0681-46E4-A66A-39B7A5CA8D8B}" type="slidenum">
              <a:rPr lang="en-GB" smtClean="0"/>
              <a:t>‹#›</a:t>
            </a:fld>
            <a:endParaRPr lang="en-GB"/>
          </a:p>
        </p:txBody>
      </p:sp>
    </p:spTree>
    <p:extLst>
      <p:ext uri="{BB962C8B-B14F-4D97-AF65-F5344CB8AC3E}">
        <p14:creationId xmlns:p14="http://schemas.microsoft.com/office/powerpoint/2010/main" val="16585286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68D7182C-2C24-4C2D-8CA8-EFEE3B14A64D}" type="datetimeFigureOut">
              <a:rPr lang="en-GB" smtClean="0"/>
              <a:t>17/04/2024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CC89100-0681-46E4-A66A-39B7A5CA8D8B}" type="slidenum">
              <a:rPr lang="en-GB" smtClean="0"/>
              <a:t>‹#›</a:t>
            </a:fld>
            <a:endParaRPr lang="en-GB"/>
          </a:p>
        </p:txBody>
      </p:sp>
    </p:spTree>
    <p:extLst>
      <p:ext uri="{BB962C8B-B14F-4D97-AF65-F5344CB8AC3E}">
        <p14:creationId xmlns:p14="http://schemas.microsoft.com/office/powerpoint/2010/main" val="639650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28456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3823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spTree>
    <p:extLst>
      <p:ext uri="{BB962C8B-B14F-4D97-AF65-F5344CB8AC3E}">
        <p14:creationId xmlns:p14="http://schemas.microsoft.com/office/powerpoint/2010/main" val="29173173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79322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902017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05435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D7182C-2C24-4C2D-8CA8-EFEE3B14A64D}" type="datetimeFigureOut">
              <a:rPr lang="en-GB" smtClean="0"/>
              <a:t>17/04/2024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CC89100-0681-46E4-A66A-39B7A5CA8D8B}"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11501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8D7182C-2C24-4C2D-8CA8-EFEE3B14A64D}" type="datetimeFigureOut">
              <a:rPr lang="en-GB" smtClean="0"/>
              <a:t>17/04/2024</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CC89100-0681-46E4-A66A-39B7A5CA8D8B}" type="slidenum">
              <a:rPr lang="en-GB" smtClean="0"/>
              <a:t>‹#›</a:t>
            </a:fld>
            <a:endParaRPr lang="en-GB"/>
          </a:p>
        </p:txBody>
      </p:sp>
    </p:spTree>
    <p:extLst>
      <p:ext uri="{BB962C8B-B14F-4D97-AF65-F5344CB8AC3E}">
        <p14:creationId xmlns:p14="http://schemas.microsoft.com/office/powerpoint/2010/main" val="1926151420"/>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5998"/>
            <a:ext cx="12192000" cy="6826004"/>
          </a:xfrm>
          <a:prstGeom prst="rect">
            <a:avLst/>
          </a:prstGeom>
        </p:spPr>
      </p:pic>
      <p:sp>
        <p:nvSpPr>
          <p:cNvPr id="5" name="TextBox 4"/>
          <p:cNvSpPr txBox="1"/>
          <p:nvPr/>
        </p:nvSpPr>
        <p:spPr>
          <a:xfrm>
            <a:off x="352697" y="313509"/>
            <a:ext cx="11495314" cy="1015663"/>
          </a:xfrm>
          <a:prstGeom prst="rect">
            <a:avLst/>
          </a:prstGeom>
          <a:noFill/>
        </p:spPr>
        <p:txBody>
          <a:bodyPr wrap="square" rtlCol="0">
            <a:spAutoFit/>
          </a:bodyPr>
          <a:lstStyle/>
          <a:p>
            <a:pPr algn="ctr"/>
            <a:r>
              <a:rPr lang="en-GB" sz="6000" dirty="0" smtClean="0">
                <a:solidFill>
                  <a:srgbClr val="00B050"/>
                </a:solidFill>
              </a:rPr>
              <a:t>How to look after the Earth!</a:t>
            </a:r>
            <a:endParaRPr lang="en-GB" sz="6000" dirty="0">
              <a:solidFill>
                <a:srgbClr val="00B050"/>
              </a:solidFill>
            </a:endParaRPr>
          </a:p>
        </p:txBody>
      </p:sp>
      <p:sp>
        <p:nvSpPr>
          <p:cNvPr id="6" name="TextBox 5"/>
          <p:cNvSpPr txBox="1"/>
          <p:nvPr/>
        </p:nvSpPr>
        <p:spPr>
          <a:xfrm>
            <a:off x="352697" y="5891349"/>
            <a:ext cx="11495314" cy="769441"/>
          </a:xfrm>
          <a:prstGeom prst="rect">
            <a:avLst/>
          </a:prstGeom>
          <a:noFill/>
        </p:spPr>
        <p:txBody>
          <a:bodyPr wrap="square" rtlCol="0">
            <a:spAutoFit/>
          </a:bodyPr>
          <a:lstStyle/>
          <a:p>
            <a:pPr algn="ctr"/>
            <a:r>
              <a:rPr lang="en-GB" sz="4400" dirty="0" smtClean="0">
                <a:solidFill>
                  <a:srgbClr val="00B0F0"/>
                </a:solidFill>
              </a:rPr>
              <a:t>By the National Eco Team</a:t>
            </a:r>
            <a:endParaRPr lang="en-GB" sz="4400" dirty="0">
              <a:solidFill>
                <a:srgbClr val="00B0F0"/>
              </a:solidFill>
            </a:endParaRPr>
          </a:p>
        </p:txBody>
      </p:sp>
    </p:spTree>
    <p:extLst>
      <p:ext uri="{BB962C8B-B14F-4D97-AF65-F5344CB8AC3E}">
        <p14:creationId xmlns:p14="http://schemas.microsoft.com/office/powerpoint/2010/main" val="1519056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8091" y="1071154"/>
            <a:ext cx="9927772" cy="1569660"/>
          </a:xfrm>
          <a:prstGeom prst="rect">
            <a:avLst/>
          </a:prstGeom>
          <a:noFill/>
        </p:spPr>
        <p:txBody>
          <a:bodyPr wrap="square" rtlCol="0">
            <a:spAutoFit/>
          </a:bodyPr>
          <a:lstStyle/>
          <a:p>
            <a:pPr algn="ctr"/>
            <a:r>
              <a:rPr lang="en-GB" sz="4800" b="1" dirty="0" smtClean="0">
                <a:solidFill>
                  <a:srgbClr val="FFC000"/>
                </a:solidFill>
                <a:latin typeface="Arial Black" panose="020B0A04020102020204" pitchFamily="34" charset="0"/>
              </a:rPr>
              <a:t>The National Eco Team – Who we are</a:t>
            </a:r>
            <a:endParaRPr lang="en-GB" sz="4800" b="1" dirty="0">
              <a:solidFill>
                <a:srgbClr val="FFC000"/>
              </a:solidFill>
              <a:latin typeface="Arial Black" panose="020B0A04020102020204" pitchFamily="34"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915633611"/>
              </p:ext>
            </p:extLst>
          </p:nvPr>
        </p:nvGraphicFramePr>
        <p:xfrm>
          <a:off x="1957977" y="2783597"/>
          <a:ext cx="8128000" cy="31089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249797188"/>
                    </a:ext>
                  </a:extLst>
                </a:gridCol>
                <a:gridCol w="4064000">
                  <a:extLst>
                    <a:ext uri="{9D8B030D-6E8A-4147-A177-3AD203B41FA5}">
                      <a16:colId xmlns:a16="http://schemas.microsoft.com/office/drawing/2014/main" val="575702723"/>
                    </a:ext>
                  </a:extLst>
                </a:gridCol>
              </a:tblGrid>
              <a:tr h="370840">
                <a:tc>
                  <a:txBody>
                    <a:bodyPr/>
                    <a:lstStyle/>
                    <a:p>
                      <a:r>
                        <a:rPr lang="en-GB" sz="2800" dirty="0" smtClean="0">
                          <a:solidFill>
                            <a:srgbClr val="00B050"/>
                          </a:solidFill>
                          <a:latin typeface="Arial Black" panose="020B0A04020102020204" pitchFamily="34" charset="0"/>
                        </a:rPr>
                        <a:t>Amy</a:t>
                      </a:r>
                      <a:endParaRPr lang="en-GB" sz="2800" dirty="0">
                        <a:solidFill>
                          <a:srgbClr val="00B050"/>
                        </a:solidFill>
                        <a:latin typeface="Arial Black" panose="020B0A04020102020204" pitchFamily="34" charset="0"/>
                      </a:endParaRPr>
                    </a:p>
                  </a:txBody>
                  <a:tcPr>
                    <a:solidFill>
                      <a:schemeClr val="bg1">
                        <a:lumMod val="85000"/>
                      </a:schemeClr>
                    </a:solidFill>
                  </a:tcPr>
                </a:tc>
                <a:tc>
                  <a:txBody>
                    <a:bodyPr/>
                    <a:lstStyle/>
                    <a:p>
                      <a:r>
                        <a:rPr lang="en-GB" sz="2800" dirty="0" smtClean="0">
                          <a:solidFill>
                            <a:srgbClr val="00B050"/>
                          </a:solidFill>
                          <a:latin typeface="Arial Black" panose="020B0A04020102020204" pitchFamily="34" charset="0"/>
                        </a:rPr>
                        <a:t>Anais</a:t>
                      </a:r>
                      <a:endParaRPr lang="en-GB" sz="2800" dirty="0">
                        <a:solidFill>
                          <a:srgbClr val="00B050"/>
                        </a:solidFill>
                        <a:latin typeface="Arial Black" panose="020B0A04020102020204" pitchFamily="34" charset="0"/>
                      </a:endParaRPr>
                    </a:p>
                  </a:txBody>
                  <a:tcPr>
                    <a:solidFill>
                      <a:schemeClr val="bg1">
                        <a:lumMod val="85000"/>
                      </a:schemeClr>
                    </a:solidFill>
                  </a:tcPr>
                </a:tc>
                <a:extLst>
                  <a:ext uri="{0D108BD9-81ED-4DB2-BD59-A6C34878D82A}">
                    <a16:rowId xmlns:a16="http://schemas.microsoft.com/office/drawing/2014/main" val="1456856574"/>
                  </a:ext>
                </a:extLst>
              </a:tr>
              <a:tr h="370840">
                <a:tc>
                  <a:txBody>
                    <a:bodyPr/>
                    <a:lstStyle/>
                    <a:p>
                      <a:r>
                        <a:rPr lang="en-GB" sz="2800" dirty="0" smtClean="0">
                          <a:solidFill>
                            <a:srgbClr val="00B050"/>
                          </a:solidFill>
                          <a:latin typeface="Arial Black" panose="020B0A04020102020204" pitchFamily="34" charset="0"/>
                        </a:rPr>
                        <a:t>Phoebe D</a:t>
                      </a:r>
                      <a:endParaRPr lang="en-GB" sz="2800" dirty="0">
                        <a:solidFill>
                          <a:srgbClr val="00B050"/>
                        </a:solidFill>
                        <a:latin typeface="Arial Black" panose="020B0A04020102020204" pitchFamily="34" charset="0"/>
                      </a:endParaRPr>
                    </a:p>
                  </a:txBody>
                  <a:tcPr>
                    <a:solidFill>
                      <a:schemeClr val="bg1">
                        <a:lumMod val="85000"/>
                      </a:schemeClr>
                    </a:solidFill>
                  </a:tcPr>
                </a:tc>
                <a:tc>
                  <a:txBody>
                    <a:bodyPr/>
                    <a:lstStyle/>
                    <a:p>
                      <a:r>
                        <a:rPr lang="en-GB" sz="2800" dirty="0" smtClean="0">
                          <a:solidFill>
                            <a:srgbClr val="00B050"/>
                          </a:solidFill>
                          <a:latin typeface="Arial Black" panose="020B0A04020102020204" pitchFamily="34" charset="0"/>
                        </a:rPr>
                        <a:t>Lara</a:t>
                      </a:r>
                      <a:endParaRPr lang="en-GB" sz="2800" dirty="0">
                        <a:solidFill>
                          <a:srgbClr val="00B050"/>
                        </a:solidFill>
                        <a:latin typeface="Arial Black" panose="020B0A04020102020204" pitchFamily="34" charset="0"/>
                      </a:endParaRPr>
                    </a:p>
                  </a:txBody>
                  <a:tcPr>
                    <a:solidFill>
                      <a:schemeClr val="bg1">
                        <a:lumMod val="85000"/>
                      </a:schemeClr>
                    </a:solidFill>
                  </a:tcPr>
                </a:tc>
                <a:extLst>
                  <a:ext uri="{0D108BD9-81ED-4DB2-BD59-A6C34878D82A}">
                    <a16:rowId xmlns:a16="http://schemas.microsoft.com/office/drawing/2014/main" val="4062108088"/>
                  </a:ext>
                </a:extLst>
              </a:tr>
              <a:tr h="370840">
                <a:tc>
                  <a:txBody>
                    <a:bodyPr/>
                    <a:lstStyle/>
                    <a:p>
                      <a:r>
                        <a:rPr lang="en-GB" sz="2800" dirty="0" smtClean="0">
                          <a:solidFill>
                            <a:srgbClr val="00B050"/>
                          </a:solidFill>
                          <a:latin typeface="Arial Black" panose="020B0A04020102020204" pitchFamily="34" charset="0"/>
                        </a:rPr>
                        <a:t>Evie</a:t>
                      </a:r>
                      <a:endParaRPr lang="en-GB" sz="2800" dirty="0">
                        <a:solidFill>
                          <a:srgbClr val="00B050"/>
                        </a:solidFill>
                        <a:latin typeface="Arial Black" panose="020B0A04020102020204" pitchFamily="34" charset="0"/>
                      </a:endParaRPr>
                    </a:p>
                  </a:txBody>
                  <a:tcPr>
                    <a:solidFill>
                      <a:schemeClr val="bg1">
                        <a:lumMod val="85000"/>
                      </a:schemeClr>
                    </a:solidFill>
                  </a:tcPr>
                </a:tc>
                <a:tc>
                  <a:txBody>
                    <a:bodyPr/>
                    <a:lstStyle/>
                    <a:p>
                      <a:r>
                        <a:rPr lang="en-GB" sz="2800" dirty="0" smtClean="0">
                          <a:solidFill>
                            <a:srgbClr val="00B050"/>
                          </a:solidFill>
                          <a:latin typeface="Arial Black" panose="020B0A04020102020204" pitchFamily="34" charset="0"/>
                        </a:rPr>
                        <a:t>Jackson</a:t>
                      </a:r>
                      <a:endParaRPr lang="en-GB" sz="2800" dirty="0">
                        <a:solidFill>
                          <a:srgbClr val="00B050"/>
                        </a:solidFill>
                        <a:latin typeface="Arial Black" panose="020B0A04020102020204" pitchFamily="34" charset="0"/>
                      </a:endParaRPr>
                    </a:p>
                  </a:txBody>
                  <a:tcPr>
                    <a:solidFill>
                      <a:schemeClr val="bg1">
                        <a:lumMod val="85000"/>
                      </a:schemeClr>
                    </a:solidFill>
                  </a:tcPr>
                </a:tc>
                <a:extLst>
                  <a:ext uri="{0D108BD9-81ED-4DB2-BD59-A6C34878D82A}">
                    <a16:rowId xmlns:a16="http://schemas.microsoft.com/office/drawing/2014/main" val="2609465352"/>
                  </a:ext>
                </a:extLst>
              </a:tr>
              <a:tr h="370840">
                <a:tc>
                  <a:txBody>
                    <a:bodyPr/>
                    <a:lstStyle/>
                    <a:p>
                      <a:r>
                        <a:rPr lang="en-GB" sz="2800" dirty="0" smtClean="0">
                          <a:solidFill>
                            <a:srgbClr val="00B050"/>
                          </a:solidFill>
                          <a:latin typeface="Arial Black" panose="020B0A04020102020204" pitchFamily="34" charset="0"/>
                        </a:rPr>
                        <a:t>Phoebe O</a:t>
                      </a:r>
                      <a:endParaRPr lang="en-GB" sz="2800" dirty="0">
                        <a:solidFill>
                          <a:srgbClr val="00B050"/>
                        </a:solidFill>
                        <a:latin typeface="Arial Black" panose="020B0A04020102020204" pitchFamily="34" charset="0"/>
                      </a:endParaRPr>
                    </a:p>
                  </a:txBody>
                  <a:tcPr>
                    <a:solidFill>
                      <a:schemeClr val="bg1">
                        <a:lumMod val="85000"/>
                      </a:schemeClr>
                    </a:solidFill>
                  </a:tcPr>
                </a:tc>
                <a:tc>
                  <a:txBody>
                    <a:bodyPr/>
                    <a:lstStyle/>
                    <a:p>
                      <a:r>
                        <a:rPr lang="en-GB" sz="2800" dirty="0" smtClean="0">
                          <a:solidFill>
                            <a:srgbClr val="00B050"/>
                          </a:solidFill>
                          <a:latin typeface="Arial Black" panose="020B0A04020102020204" pitchFamily="34" charset="0"/>
                        </a:rPr>
                        <a:t>Ruby</a:t>
                      </a:r>
                      <a:endParaRPr lang="en-GB" sz="2800" dirty="0">
                        <a:solidFill>
                          <a:srgbClr val="00B050"/>
                        </a:solidFill>
                        <a:latin typeface="Arial Black" panose="020B0A04020102020204" pitchFamily="34" charset="0"/>
                      </a:endParaRPr>
                    </a:p>
                  </a:txBody>
                  <a:tcPr>
                    <a:solidFill>
                      <a:schemeClr val="bg1">
                        <a:lumMod val="85000"/>
                      </a:schemeClr>
                    </a:solidFill>
                  </a:tcPr>
                </a:tc>
                <a:extLst>
                  <a:ext uri="{0D108BD9-81ED-4DB2-BD59-A6C34878D82A}">
                    <a16:rowId xmlns:a16="http://schemas.microsoft.com/office/drawing/2014/main" val="2171054028"/>
                  </a:ext>
                </a:extLst>
              </a:tr>
              <a:tr h="370840">
                <a:tc>
                  <a:txBody>
                    <a:bodyPr/>
                    <a:lstStyle/>
                    <a:p>
                      <a:r>
                        <a:rPr lang="en-GB" sz="2800" dirty="0" smtClean="0">
                          <a:solidFill>
                            <a:srgbClr val="00B050"/>
                          </a:solidFill>
                          <a:latin typeface="Arial Black" panose="020B0A04020102020204" pitchFamily="34" charset="0"/>
                        </a:rPr>
                        <a:t>Micah</a:t>
                      </a:r>
                      <a:endParaRPr lang="en-GB" sz="2800" dirty="0">
                        <a:solidFill>
                          <a:srgbClr val="00B050"/>
                        </a:solidFill>
                        <a:latin typeface="Arial Black" panose="020B0A04020102020204" pitchFamily="34" charset="0"/>
                      </a:endParaRPr>
                    </a:p>
                  </a:txBody>
                  <a:tcPr>
                    <a:solidFill>
                      <a:schemeClr val="bg1">
                        <a:lumMod val="85000"/>
                      </a:schemeClr>
                    </a:solidFill>
                  </a:tcPr>
                </a:tc>
                <a:tc>
                  <a:txBody>
                    <a:bodyPr/>
                    <a:lstStyle/>
                    <a:p>
                      <a:r>
                        <a:rPr lang="en-GB" sz="2800" dirty="0" err="1" smtClean="0">
                          <a:solidFill>
                            <a:srgbClr val="00B050"/>
                          </a:solidFill>
                          <a:latin typeface="Arial Black" panose="020B0A04020102020204" pitchFamily="34" charset="0"/>
                        </a:rPr>
                        <a:t>Lacey</a:t>
                      </a:r>
                      <a:endParaRPr lang="en-GB" sz="2800" dirty="0">
                        <a:solidFill>
                          <a:srgbClr val="00B050"/>
                        </a:solidFill>
                        <a:latin typeface="Arial Black" panose="020B0A04020102020204" pitchFamily="34" charset="0"/>
                      </a:endParaRPr>
                    </a:p>
                  </a:txBody>
                  <a:tcPr>
                    <a:solidFill>
                      <a:schemeClr val="bg1">
                        <a:lumMod val="85000"/>
                      </a:schemeClr>
                    </a:solidFill>
                  </a:tcPr>
                </a:tc>
                <a:extLst>
                  <a:ext uri="{0D108BD9-81ED-4DB2-BD59-A6C34878D82A}">
                    <a16:rowId xmlns:a16="http://schemas.microsoft.com/office/drawing/2014/main" val="81142285"/>
                  </a:ext>
                </a:extLst>
              </a:tr>
              <a:tr h="370840">
                <a:tc>
                  <a:txBody>
                    <a:bodyPr/>
                    <a:lstStyle/>
                    <a:p>
                      <a:r>
                        <a:rPr lang="en-GB" sz="2800" dirty="0" smtClean="0">
                          <a:solidFill>
                            <a:srgbClr val="00B050"/>
                          </a:solidFill>
                          <a:latin typeface="Arial Black" panose="020B0A04020102020204" pitchFamily="34" charset="0"/>
                        </a:rPr>
                        <a:t>Rosina</a:t>
                      </a:r>
                      <a:endParaRPr lang="en-GB" sz="2800" dirty="0">
                        <a:solidFill>
                          <a:srgbClr val="00B050"/>
                        </a:solidFill>
                        <a:latin typeface="Arial Black" panose="020B0A04020102020204" pitchFamily="34" charset="0"/>
                      </a:endParaRPr>
                    </a:p>
                  </a:txBody>
                  <a:tcPr>
                    <a:solidFill>
                      <a:schemeClr val="bg1">
                        <a:lumMod val="85000"/>
                      </a:schemeClr>
                    </a:solidFill>
                  </a:tcPr>
                </a:tc>
                <a:tc>
                  <a:txBody>
                    <a:bodyPr/>
                    <a:lstStyle/>
                    <a:p>
                      <a:r>
                        <a:rPr lang="en-GB" sz="2800" dirty="0" smtClean="0">
                          <a:solidFill>
                            <a:srgbClr val="00B050"/>
                          </a:solidFill>
                          <a:latin typeface="Arial Black" panose="020B0A04020102020204" pitchFamily="34" charset="0"/>
                        </a:rPr>
                        <a:t>Amelia</a:t>
                      </a:r>
                      <a:endParaRPr lang="en-GB" sz="2800" dirty="0">
                        <a:solidFill>
                          <a:srgbClr val="00B050"/>
                        </a:solidFill>
                        <a:latin typeface="Arial Black" panose="020B0A04020102020204" pitchFamily="34" charset="0"/>
                      </a:endParaRPr>
                    </a:p>
                  </a:txBody>
                  <a:tcPr>
                    <a:solidFill>
                      <a:schemeClr val="bg1">
                        <a:lumMod val="85000"/>
                      </a:schemeClr>
                    </a:solidFill>
                  </a:tcPr>
                </a:tc>
                <a:extLst>
                  <a:ext uri="{0D108BD9-81ED-4DB2-BD59-A6C34878D82A}">
                    <a16:rowId xmlns:a16="http://schemas.microsoft.com/office/drawing/2014/main" val="775234260"/>
                  </a:ext>
                </a:extLst>
              </a:tr>
            </a:tbl>
          </a:graphicData>
        </a:graphic>
      </p:graphicFrame>
    </p:spTree>
    <p:extLst>
      <p:ext uri="{BB962C8B-B14F-4D97-AF65-F5344CB8AC3E}">
        <p14:creationId xmlns:p14="http://schemas.microsoft.com/office/powerpoint/2010/main" val="39147197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8091" y="1071154"/>
            <a:ext cx="9927772" cy="1569660"/>
          </a:xfrm>
          <a:prstGeom prst="rect">
            <a:avLst/>
          </a:prstGeom>
          <a:noFill/>
        </p:spPr>
        <p:txBody>
          <a:bodyPr wrap="square" rtlCol="0">
            <a:spAutoFit/>
          </a:bodyPr>
          <a:lstStyle/>
          <a:p>
            <a:pPr algn="ctr"/>
            <a:r>
              <a:rPr lang="en-GB" sz="4800" b="1" dirty="0" smtClean="0">
                <a:solidFill>
                  <a:srgbClr val="FFC000"/>
                </a:solidFill>
                <a:latin typeface="Arial Black" panose="020B0A04020102020204" pitchFamily="34" charset="0"/>
              </a:rPr>
              <a:t>Why are we doing this assembly?</a:t>
            </a:r>
            <a:endParaRPr lang="en-GB" sz="4800" b="1" dirty="0">
              <a:solidFill>
                <a:srgbClr val="FFC000"/>
              </a:solidFill>
              <a:latin typeface="Arial Black" panose="020B0A04020102020204" pitchFamily="34" charset="0"/>
            </a:endParaRPr>
          </a:p>
        </p:txBody>
      </p:sp>
      <p:sp>
        <p:nvSpPr>
          <p:cNvPr id="2" name="TextBox 1"/>
          <p:cNvSpPr txBox="1"/>
          <p:nvPr/>
        </p:nvSpPr>
        <p:spPr>
          <a:xfrm>
            <a:off x="1058091" y="2886891"/>
            <a:ext cx="10149840" cy="2677656"/>
          </a:xfrm>
          <a:prstGeom prst="rect">
            <a:avLst/>
          </a:prstGeom>
          <a:noFill/>
        </p:spPr>
        <p:txBody>
          <a:bodyPr wrap="square" rtlCol="0">
            <a:spAutoFit/>
          </a:bodyPr>
          <a:lstStyle/>
          <a:p>
            <a:r>
              <a:rPr lang="en-GB" sz="2400" dirty="0" smtClean="0">
                <a:solidFill>
                  <a:srgbClr val="00B050"/>
                </a:solidFill>
                <a:latin typeface="Arial Black" panose="020B0A04020102020204" pitchFamily="34" charset="0"/>
              </a:rPr>
              <a:t>We are doing this assembly because we are the environmental team (Eco Team) and we are here to tell you fun facts and information about the environment and how you can save it.</a:t>
            </a:r>
          </a:p>
          <a:p>
            <a:endParaRPr lang="en-GB" sz="2400" dirty="0">
              <a:solidFill>
                <a:srgbClr val="00B050"/>
              </a:solidFill>
              <a:latin typeface="Arial Black" panose="020B0A04020102020204" pitchFamily="34" charset="0"/>
            </a:endParaRPr>
          </a:p>
          <a:p>
            <a:r>
              <a:rPr lang="en-GB" sz="2400" dirty="0" smtClean="0">
                <a:solidFill>
                  <a:srgbClr val="00B050"/>
                </a:solidFill>
                <a:latin typeface="Arial Black" panose="020B0A04020102020204" pitchFamily="34" charset="0"/>
              </a:rPr>
              <a:t>We are Courageous Advocates because we are agents of change. We stand up for God’s beautiful world. </a:t>
            </a:r>
            <a:endParaRPr lang="en-GB" sz="2400" dirty="0">
              <a:solidFill>
                <a:srgbClr val="00B050"/>
              </a:solidFill>
              <a:latin typeface="Arial Black" panose="020B0A04020102020204" pitchFamily="34" charset="0"/>
            </a:endParaRPr>
          </a:p>
        </p:txBody>
      </p:sp>
    </p:spTree>
    <p:extLst>
      <p:ext uri="{BB962C8B-B14F-4D97-AF65-F5344CB8AC3E}">
        <p14:creationId xmlns:p14="http://schemas.microsoft.com/office/powerpoint/2010/main" val="1084822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8091" y="1071154"/>
            <a:ext cx="9927772" cy="1569660"/>
          </a:xfrm>
          <a:prstGeom prst="rect">
            <a:avLst/>
          </a:prstGeom>
          <a:noFill/>
        </p:spPr>
        <p:txBody>
          <a:bodyPr wrap="square" rtlCol="0">
            <a:spAutoFit/>
          </a:bodyPr>
          <a:lstStyle/>
          <a:p>
            <a:pPr algn="ctr"/>
            <a:r>
              <a:rPr lang="en-GB" sz="4800" b="1" dirty="0" smtClean="0">
                <a:solidFill>
                  <a:srgbClr val="FFC000"/>
                </a:solidFill>
                <a:latin typeface="Arial Black" panose="020B0A04020102020204" pitchFamily="34" charset="0"/>
              </a:rPr>
              <a:t>The National Eco Team Promise</a:t>
            </a:r>
            <a:endParaRPr lang="en-GB" sz="4800" b="1" dirty="0">
              <a:solidFill>
                <a:srgbClr val="FFC000"/>
              </a:solidFill>
              <a:latin typeface="Arial Black" panose="020B0A04020102020204" pitchFamily="34" charset="0"/>
            </a:endParaRPr>
          </a:p>
        </p:txBody>
      </p:sp>
      <p:sp>
        <p:nvSpPr>
          <p:cNvPr id="2" name="TextBox 1"/>
          <p:cNvSpPr txBox="1"/>
          <p:nvPr/>
        </p:nvSpPr>
        <p:spPr>
          <a:xfrm>
            <a:off x="1058091" y="2886891"/>
            <a:ext cx="10149840" cy="3046988"/>
          </a:xfrm>
          <a:prstGeom prst="rect">
            <a:avLst/>
          </a:prstGeom>
          <a:noFill/>
        </p:spPr>
        <p:txBody>
          <a:bodyPr wrap="square" rtlCol="0">
            <a:spAutoFit/>
          </a:bodyPr>
          <a:lstStyle/>
          <a:p>
            <a:r>
              <a:rPr lang="en-GB" sz="2400" dirty="0" smtClean="0">
                <a:solidFill>
                  <a:srgbClr val="00B050"/>
                </a:solidFill>
                <a:latin typeface="Arial Black" panose="020B0A04020102020204" pitchFamily="34" charset="0"/>
              </a:rPr>
              <a:t>Thankfulness – </a:t>
            </a:r>
            <a:r>
              <a:rPr lang="en-GB" sz="2400" dirty="0" smtClean="0">
                <a:solidFill>
                  <a:srgbClr val="00B050"/>
                </a:solidFill>
                <a:latin typeface="Arial" panose="020B0604020202020204" pitchFamily="34" charset="0"/>
                <a:cs typeface="Arial" panose="020B0604020202020204" pitchFamily="34" charset="0"/>
              </a:rPr>
              <a:t>we are </a:t>
            </a:r>
            <a:r>
              <a:rPr lang="en-GB" sz="2400" b="1" dirty="0" smtClean="0">
                <a:solidFill>
                  <a:srgbClr val="FFC000"/>
                </a:solidFill>
                <a:latin typeface="Arial" panose="020B0604020202020204" pitchFamily="34" charset="0"/>
                <a:cs typeface="Arial" panose="020B0604020202020204" pitchFamily="34" charset="0"/>
              </a:rPr>
              <a:t>thankful</a:t>
            </a:r>
            <a:r>
              <a:rPr lang="en-GB" sz="2400" dirty="0" smtClean="0">
                <a:solidFill>
                  <a:srgbClr val="00B050"/>
                </a:solidFill>
                <a:latin typeface="Arial" panose="020B0604020202020204" pitchFamily="34" charset="0"/>
                <a:cs typeface="Arial" panose="020B0604020202020204" pitchFamily="34" charset="0"/>
              </a:rPr>
              <a:t> for God’s creation across the world.</a:t>
            </a:r>
          </a:p>
          <a:p>
            <a:r>
              <a:rPr lang="en-GB" sz="2400" dirty="0" smtClean="0">
                <a:solidFill>
                  <a:srgbClr val="00B050"/>
                </a:solidFill>
                <a:latin typeface="Arial Black" panose="020B0A04020102020204" pitchFamily="34" charset="0"/>
              </a:rPr>
              <a:t>Respect </a:t>
            </a:r>
            <a:r>
              <a:rPr lang="en-GB" sz="2400" dirty="0">
                <a:solidFill>
                  <a:srgbClr val="00B050"/>
                </a:solidFill>
                <a:latin typeface="Arial Black" panose="020B0A04020102020204" pitchFamily="34" charset="0"/>
              </a:rPr>
              <a:t>– </a:t>
            </a:r>
            <a:r>
              <a:rPr lang="en-GB" sz="2400" dirty="0" smtClean="0">
                <a:solidFill>
                  <a:srgbClr val="00B050"/>
                </a:solidFill>
                <a:latin typeface="Arial" panose="020B0604020202020204" pitchFamily="34" charset="0"/>
                <a:cs typeface="Arial" panose="020B0604020202020204" pitchFamily="34" charset="0"/>
              </a:rPr>
              <a:t>we </a:t>
            </a:r>
            <a:r>
              <a:rPr lang="en-GB" sz="2400" b="1" dirty="0" smtClean="0">
                <a:solidFill>
                  <a:srgbClr val="FFC000"/>
                </a:solidFill>
                <a:latin typeface="Arial" panose="020B0604020202020204" pitchFamily="34" charset="0"/>
                <a:cs typeface="Arial" panose="020B0604020202020204" pitchFamily="34" charset="0"/>
              </a:rPr>
              <a:t>respect</a:t>
            </a:r>
            <a:r>
              <a:rPr lang="en-GB" sz="2400" dirty="0" smtClean="0">
                <a:solidFill>
                  <a:srgbClr val="00B050"/>
                </a:solidFill>
                <a:latin typeface="Arial" panose="020B0604020202020204" pitchFamily="34" charset="0"/>
                <a:cs typeface="Arial" panose="020B0604020202020204" pitchFamily="34" charset="0"/>
              </a:rPr>
              <a:t> our school environment and all of God’s Earth.</a:t>
            </a:r>
            <a:endParaRPr lang="en-GB" sz="2400" dirty="0">
              <a:solidFill>
                <a:srgbClr val="00B050"/>
              </a:solidFill>
              <a:latin typeface="Arial" panose="020B0604020202020204" pitchFamily="34" charset="0"/>
              <a:cs typeface="Arial" panose="020B0604020202020204" pitchFamily="34" charset="0"/>
            </a:endParaRPr>
          </a:p>
          <a:p>
            <a:r>
              <a:rPr lang="en-GB" sz="2400" dirty="0" smtClean="0">
                <a:solidFill>
                  <a:srgbClr val="00B050"/>
                </a:solidFill>
                <a:latin typeface="Arial Black" panose="020B0A04020102020204" pitchFamily="34" charset="0"/>
              </a:rPr>
              <a:t>Forgiveness </a:t>
            </a:r>
            <a:r>
              <a:rPr lang="en-GB" sz="2400" dirty="0">
                <a:solidFill>
                  <a:srgbClr val="00B050"/>
                </a:solidFill>
                <a:latin typeface="Arial Black" panose="020B0A04020102020204" pitchFamily="34" charset="0"/>
              </a:rPr>
              <a:t>– </a:t>
            </a:r>
            <a:r>
              <a:rPr lang="en-GB" sz="2400" dirty="0">
                <a:solidFill>
                  <a:srgbClr val="00B050"/>
                </a:solidFill>
                <a:latin typeface="Arial" panose="020B0604020202020204" pitchFamily="34" charset="0"/>
                <a:cs typeface="Arial" panose="020B0604020202020204" pitchFamily="34" charset="0"/>
              </a:rPr>
              <a:t>we </a:t>
            </a:r>
            <a:r>
              <a:rPr lang="en-GB" sz="2400" b="1" dirty="0" smtClean="0">
                <a:solidFill>
                  <a:srgbClr val="FFC000"/>
                </a:solidFill>
                <a:latin typeface="Arial" panose="020B0604020202020204" pitchFamily="34" charset="0"/>
                <a:cs typeface="Arial" panose="020B0604020202020204" pitchFamily="34" charset="0"/>
              </a:rPr>
              <a:t>forgive</a:t>
            </a:r>
            <a:r>
              <a:rPr lang="en-GB" sz="2400" dirty="0" smtClean="0">
                <a:solidFill>
                  <a:srgbClr val="00B050"/>
                </a:solidFill>
                <a:latin typeface="Arial" panose="020B0604020202020204" pitchFamily="34" charset="0"/>
                <a:cs typeface="Arial" panose="020B0604020202020204" pitchFamily="34" charset="0"/>
              </a:rPr>
              <a:t> people for not always making good choices about our planet.</a:t>
            </a:r>
            <a:endParaRPr lang="en-GB" sz="2400" dirty="0">
              <a:solidFill>
                <a:srgbClr val="00B050"/>
              </a:solidFill>
              <a:latin typeface="Arial" panose="020B0604020202020204" pitchFamily="34" charset="0"/>
              <a:cs typeface="Arial" panose="020B0604020202020204" pitchFamily="34" charset="0"/>
            </a:endParaRPr>
          </a:p>
          <a:p>
            <a:r>
              <a:rPr lang="en-GB" sz="2400" dirty="0" smtClean="0">
                <a:solidFill>
                  <a:srgbClr val="00B050"/>
                </a:solidFill>
                <a:latin typeface="Arial Black" panose="020B0A04020102020204" pitchFamily="34" charset="0"/>
              </a:rPr>
              <a:t>Trust </a:t>
            </a:r>
            <a:r>
              <a:rPr lang="en-GB" sz="2400" dirty="0">
                <a:solidFill>
                  <a:srgbClr val="00B050"/>
                </a:solidFill>
                <a:latin typeface="Arial Black" panose="020B0A04020102020204" pitchFamily="34" charset="0"/>
              </a:rPr>
              <a:t>– </a:t>
            </a:r>
            <a:r>
              <a:rPr lang="en-GB" sz="2400" dirty="0">
                <a:solidFill>
                  <a:srgbClr val="00B050"/>
                </a:solidFill>
                <a:latin typeface="Arial" panose="020B0604020202020204" pitchFamily="34" charset="0"/>
                <a:cs typeface="Arial" panose="020B0604020202020204" pitchFamily="34" charset="0"/>
              </a:rPr>
              <a:t>we </a:t>
            </a:r>
            <a:r>
              <a:rPr lang="en-GB" sz="2400" b="1" dirty="0" smtClean="0">
                <a:solidFill>
                  <a:srgbClr val="FFC000"/>
                </a:solidFill>
                <a:latin typeface="Arial" panose="020B0604020202020204" pitchFamily="34" charset="0"/>
                <a:cs typeface="Arial" panose="020B0604020202020204" pitchFamily="34" charset="0"/>
              </a:rPr>
              <a:t>trust</a:t>
            </a:r>
            <a:r>
              <a:rPr lang="en-GB" sz="2400" dirty="0" smtClean="0">
                <a:solidFill>
                  <a:srgbClr val="00B050"/>
                </a:solidFill>
                <a:latin typeface="Arial" panose="020B0604020202020204" pitchFamily="34" charset="0"/>
                <a:cs typeface="Arial" panose="020B0604020202020204" pitchFamily="34" charset="0"/>
              </a:rPr>
              <a:t> that people working together can make a change.</a:t>
            </a:r>
            <a:endParaRPr lang="en-GB" sz="2400" dirty="0">
              <a:solidFill>
                <a:srgbClr val="00B050"/>
              </a:solidFill>
              <a:latin typeface="Arial" panose="020B0604020202020204" pitchFamily="34" charset="0"/>
              <a:cs typeface="Arial" panose="020B0604020202020204" pitchFamily="34" charset="0"/>
            </a:endParaRPr>
          </a:p>
          <a:p>
            <a:r>
              <a:rPr lang="en-GB" sz="2400" dirty="0" smtClean="0">
                <a:solidFill>
                  <a:srgbClr val="00B050"/>
                </a:solidFill>
                <a:latin typeface="Arial Black" panose="020B0A04020102020204" pitchFamily="34" charset="0"/>
              </a:rPr>
              <a:t>Hope </a:t>
            </a:r>
            <a:r>
              <a:rPr lang="en-GB" sz="2400" dirty="0">
                <a:solidFill>
                  <a:srgbClr val="00B050"/>
                </a:solidFill>
                <a:latin typeface="Arial Black" panose="020B0A04020102020204" pitchFamily="34" charset="0"/>
              </a:rPr>
              <a:t>– </a:t>
            </a:r>
            <a:r>
              <a:rPr lang="en-GB" sz="2400" dirty="0">
                <a:solidFill>
                  <a:srgbClr val="00B050"/>
                </a:solidFill>
                <a:latin typeface="Arial" panose="020B0604020202020204" pitchFamily="34" charset="0"/>
                <a:cs typeface="Arial" panose="020B0604020202020204" pitchFamily="34" charset="0"/>
              </a:rPr>
              <a:t>we </a:t>
            </a:r>
            <a:r>
              <a:rPr lang="en-GB" sz="2400" b="1" dirty="0" smtClean="0">
                <a:solidFill>
                  <a:srgbClr val="FFC000"/>
                </a:solidFill>
                <a:latin typeface="Arial" panose="020B0604020202020204" pitchFamily="34" charset="0"/>
                <a:cs typeface="Arial" panose="020B0604020202020204" pitchFamily="34" charset="0"/>
              </a:rPr>
              <a:t>hope</a:t>
            </a:r>
            <a:r>
              <a:rPr lang="en-GB" sz="2400" dirty="0" smtClean="0">
                <a:solidFill>
                  <a:srgbClr val="00B050"/>
                </a:solidFill>
                <a:latin typeface="Arial" panose="020B0604020202020204" pitchFamily="34" charset="0"/>
                <a:cs typeface="Arial" panose="020B0604020202020204" pitchFamily="34" charset="0"/>
              </a:rPr>
              <a:t> for a better and brighter future for planet Earth.</a:t>
            </a:r>
            <a:endParaRPr lang="en-GB" sz="2400" dirty="0">
              <a:solidFill>
                <a:srgbClr val="00B050"/>
              </a:solidFill>
              <a:latin typeface="Arial" panose="020B0604020202020204" pitchFamily="34" charset="0"/>
              <a:cs typeface="Arial" panose="020B0604020202020204" pitchFamily="34" charset="0"/>
            </a:endParaRPr>
          </a:p>
          <a:p>
            <a:r>
              <a:rPr lang="en-GB" sz="2400" dirty="0" smtClean="0">
                <a:solidFill>
                  <a:srgbClr val="00B050"/>
                </a:solidFill>
                <a:latin typeface="Arial Black" panose="020B0A04020102020204" pitchFamily="34" charset="0"/>
              </a:rPr>
              <a:t>Love </a:t>
            </a:r>
            <a:r>
              <a:rPr lang="en-GB" sz="2400" dirty="0">
                <a:solidFill>
                  <a:srgbClr val="00B050"/>
                </a:solidFill>
                <a:latin typeface="Arial Black" panose="020B0A04020102020204" pitchFamily="34" charset="0"/>
              </a:rPr>
              <a:t>– </a:t>
            </a:r>
            <a:r>
              <a:rPr lang="en-GB" sz="2400" dirty="0">
                <a:solidFill>
                  <a:srgbClr val="00B050"/>
                </a:solidFill>
                <a:latin typeface="Arial" panose="020B0604020202020204" pitchFamily="34" charset="0"/>
                <a:cs typeface="Arial" panose="020B0604020202020204" pitchFamily="34" charset="0"/>
              </a:rPr>
              <a:t>we </a:t>
            </a:r>
            <a:r>
              <a:rPr lang="en-GB" sz="2400" dirty="0" smtClean="0">
                <a:solidFill>
                  <a:srgbClr val="00B050"/>
                </a:solidFill>
                <a:latin typeface="Arial" panose="020B0604020202020204" pitchFamily="34" charset="0"/>
                <a:cs typeface="Arial" panose="020B0604020202020204" pitchFamily="34" charset="0"/>
              </a:rPr>
              <a:t>want to share </a:t>
            </a:r>
            <a:r>
              <a:rPr lang="en-GB" sz="2400" b="1" dirty="0" smtClean="0">
                <a:solidFill>
                  <a:srgbClr val="FFC000"/>
                </a:solidFill>
                <a:latin typeface="Arial" panose="020B0604020202020204" pitchFamily="34" charset="0"/>
                <a:cs typeface="Arial" panose="020B0604020202020204" pitchFamily="34" charset="0"/>
              </a:rPr>
              <a:t>love</a:t>
            </a:r>
            <a:r>
              <a:rPr lang="en-GB" sz="2400" dirty="0" smtClean="0">
                <a:solidFill>
                  <a:srgbClr val="00B050"/>
                </a:solidFill>
                <a:latin typeface="Arial" panose="020B0604020202020204" pitchFamily="34" charset="0"/>
                <a:cs typeface="Arial" panose="020B0604020202020204" pitchFamily="34" charset="0"/>
              </a:rPr>
              <a:t> with everyone for our beautiful world.</a:t>
            </a:r>
            <a:endParaRPr lang="en-GB" sz="2400" dirty="0">
              <a:solidFill>
                <a:srgbClr val="00B050"/>
              </a:solidFill>
              <a:latin typeface="Arial" panose="020B0604020202020204" pitchFamily="34" charset="0"/>
              <a:cs typeface="Arial" panose="020B0604020202020204" pitchFamily="34" charset="0"/>
            </a:endParaRPr>
          </a:p>
          <a:p>
            <a:endParaRPr lang="en-GB" sz="2400"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47606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8091" y="1071154"/>
            <a:ext cx="9927772" cy="1569660"/>
          </a:xfrm>
          <a:prstGeom prst="rect">
            <a:avLst/>
          </a:prstGeom>
          <a:noFill/>
        </p:spPr>
        <p:txBody>
          <a:bodyPr wrap="square" rtlCol="0">
            <a:spAutoFit/>
          </a:bodyPr>
          <a:lstStyle/>
          <a:p>
            <a:pPr algn="ctr"/>
            <a:r>
              <a:rPr lang="en-GB" sz="4800" b="1" dirty="0" smtClean="0">
                <a:solidFill>
                  <a:srgbClr val="FFC000"/>
                </a:solidFill>
                <a:latin typeface="Arial Black" panose="020B0A04020102020204" pitchFamily="34" charset="0"/>
              </a:rPr>
              <a:t>The National Eco Team Promise</a:t>
            </a:r>
            <a:endParaRPr lang="en-GB" sz="4800" b="1" dirty="0">
              <a:solidFill>
                <a:srgbClr val="FFC000"/>
              </a:solidFill>
              <a:latin typeface="Arial Black" panose="020B0A04020102020204" pitchFamily="34" charset="0"/>
            </a:endParaRPr>
          </a:p>
        </p:txBody>
      </p:sp>
      <p:sp>
        <p:nvSpPr>
          <p:cNvPr id="2" name="TextBox 1"/>
          <p:cNvSpPr txBox="1"/>
          <p:nvPr/>
        </p:nvSpPr>
        <p:spPr>
          <a:xfrm>
            <a:off x="1058091" y="2886891"/>
            <a:ext cx="10149840" cy="2677656"/>
          </a:xfrm>
          <a:prstGeom prst="rect">
            <a:avLst/>
          </a:prstGeom>
          <a:noFill/>
        </p:spPr>
        <p:txBody>
          <a:bodyPr wrap="square" rtlCol="0">
            <a:spAutoFit/>
          </a:bodyPr>
          <a:lstStyle/>
          <a:p>
            <a:r>
              <a:rPr lang="en-GB" sz="2400" dirty="0" smtClean="0">
                <a:solidFill>
                  <a:srgbClr val="00B050"/>
                </a:solidFill>
                <a:latin typeface="Arial Black" panose="020B0A04020102020204" pitchFamily="34" charset="0"/>
                <a:cs typeface="Arial" panose="020B0604020202020204" pitchFamily="34" charset="0"/>
              </a:rPr>
              <a:t>We promise to look after our school environment and all of God’s creation.</a:t>
            </a:r>
          </a:p>
          <a:p>
            <a:endParaRPr lang="en-GB" sz="2400" dirty="0" smtClean="0">
              <a:solidFill>
                <a:srgbClr val="00B050"/>
              </a:solidFill>
              <a:latin typeface="Arial Black" panose="020B0A04020102020204" pitchFamily="34" charset="0"/>
              <a:cs typeface="Arial" panose="020B0604020202020204" pitchFamily="34" charset="0"/>
            </a:endParaRPr>
          </a:p>
          <a:p>
            <a:r>
              <a:rPr lang="en-GB" sz="2400" dirty="0" smtClean="0">
                <a:solidFill>
                  <a:srgbClr val="00B050"/>
                </a:solidFill>
                <a:latin typeface="Arial Black" panose="020B0A04020102020204" pitchFamily="34" charset="0"/>
                <a:cs typeface="Arial" panose="020B0604020202020204" pitchFamily="34" charset="0"/>
              </a:rPr>
              <a:t>We promise to educate people to treat Earth with respect.</a:t>
            </a:r>
          </a:p>
          <a:p>
            <a:endParaRPr lang="en-GB" sz="2400" dirty="0" smtClean="0">
              <a:solidFill>
                <a:srgbClr val="00B050"/>
              </a:solidFill>
              <a:latin typeface="Arial Black" panose="020B0A04020102020204" pitchFamily="34" charset="0"/>
              <a:cs typeface="Arial" panose="020B0604020202020204" pitchFamily="34" charset="0"/>
            </a:endParaRPr>
          </a:p>
          <a:p>
            <a:r>
              <a:rPr lang="en-GB" sz="2400" dirty="0" smtClean="0">
                <a:solidFill>
                  <a:srgbClr val="00B050"/>
                </a:solidFill>
                <a:latin typeface="Arial Black" panose="020B0A04020102020204" pitchFamily="34" charset="0"/>
                <a:cs typeface="Arial" panose="020B0604020202020204" pitchFamily="34" charset="0"/>
              </a:rPr>
              <a:t>We promise to do everything we can to make a positive change.</a:t>
            </a:r>
            <a:endParaRPr lang="en-GB" sz="2400" dirty="0">
              <a:solidFill>
                <a:srgbClr val="00B050"/>
              </a:solidFill>
              <a:latin typeface="Arial Black" panose="020B0A04020102020204" pitchFamily="34" charset="0"/>
              <a:cs typeface="Arial" panose="020B0604020202020204" pitchFamily="34" charset="0"/>
            </a:endParaRPr>
          </a:p>
        </p:txBody>
      </p:sp>
    </p:spTree>
    <p:extLst>
      <p:ext uri="{BB962C8B-B14F-4D97-AF65-F5344CB8AC3E}">
        <p14:creationId xmlns:p14="http://schemas.microsoft.com/office/powerpoint/2010/main" val="25326722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7905" t="35809" r="4523" b="30095"/>
          <a:stretch/>
        </p:blipFill>
        <p:spPr>
          <a:xfrm>
            <a:off x="1005839" y="1881050"/>
            <a:ext cx="10289008" cy="3004459"/>
          </a:xfrm>
          <a:prstGeom prst="rect">
            <a:avLst/>
          </a:prstGeom>
        </p:spPr>
      </p:pic>
    </p:spTree>
    <p:extLst>
      <p:ext uri="{BB962C8B-B14F-4D97-AF65-F5344CB8AC3E}">
        <p14:creationId xmlns:p14="http://schemas.microsoft.com/office/powerpoint/2010/main" val="15166327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09898" y="1058091"/>
            <a:ext cx="6361611" cy="4401205"/>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solidFill>
                  <a:srgbClr val="FFC000"/>
                </a:solidFill>
                <a:latin typeface="Arial Black" panose="020B0A04020102020204" pitchFamily="34" charset="0"/>
              </a:rPr>
              <a:t>Reduce, reuse, recycle</a:t>
            </a:r>
          </a:p>
          <a:p>
            <a:pPr marL="285750" indent="-285750">
              <a:buFont typeface="Arial" panose="020B0604020202020204" pitchFamily="34" charset="0"/>
              <a:buChar char="•"/>
            </a:pPr>
            <a:endParaRPr lang="en-GB" sz="2800" dirty="0">
              <a:solidFill>
                <a:srgbClr val="FFC000"/>
              </a:solidFill>
              <a:latin typeface="Arial Black" panose="020B0A04020102020204" pitchFamily="34" charset="0"/>
            </a:endParaRPr>
          </a:p>
          <a:p>
            <a:pPr marL="285750" indent="-285750">
              <a:buFont typeface="Arial" panose="020B0604020202020204" pitchFamily="34" charset="0"/>
              <a:buChar char="•"/>
            </a:pPr>
            <a:r>
              <a:rPr lang="en-GB" sz="2800" dirty="0" smtClean="0">
                <a:solidFill>
                  <a:srgbClr val="FFC000"/>
                </a:solidFill>
                <a:latin typeface="Arial Black" panose="020B0A04020102020204" pitchFamily="34" charset="0"/>
              </a:rPr>
              <a:t>Cut down on what you throw away</a:t>
            </a:r>
          </a:p>
          <a:p>
            <a:pPr marL="285750" indent="-285750">
              <a:buFont typeface="Arial" panose="020B0604020202020204" pitchFamily="34" charset="0"/>
              <a:buChar char="•"/>
            </a:pPr>
            <a:endParaRPr lang="en-GB" sz="2800" dirty="0">
              <a:solidFill>
                <a:srgbClr val="FFC000"/>
              </a:solidFill>
              <a:latin typeface="Arial Black" panose="020B0A04020102020204" pitchFamily="34" charset="0"/>
            </a:endParaRPr>
          </a:p>
          <a:p>
            <a:pPr marL="285750" indent="-285750">
              <a:buFont typeface="Arial" panose="020B0604020202020204" pitchFamily="34" charset="0"/>
              <a:buChar char="•"/>
            </a:pPr>
            <a:r>
              <a:rPr lang="en-GB" sz="2800" dirty="0" smtClean="0">
                <a:solidFill>
                  <a:srgbClr val="FFC000"/>
                </a:solidFill>
                <a:latin typeface="Arial Black" panose="020B0A04020102020204" pitchFamily="34" charset="0"/>
              </a:rPr>
              <a:t>Bike more, drive less</a:t>
            </a:r>
          </a:p>
          <a:p>
            <a:pPr marL="285750" indent="-285750">
              <a:buFont typeface="Arial" panose="020B0604020202020204" pitchFamily="34" charset="0"/>
              <a:buChar char="•"/>
            </a:pPr>
            <a:endParaRPr lang="en-GB" sz="2800" dirty="0">
              <a:solidFill>
                <a:srgbClr val="FFC000"/>
              </a:solidFill>
              <a:latin typeface="Arial Black" panose="020B0A04020102020204" pitchFamily="34" charset="0"/>
            </a:endParaRPr>
          </a:p>
          <a:p>
            <a:pPr marL="285750" indent="-285750">
              <a:buFont typeface="Arial" panose="020B0604020202020204" pitchFamily="34" charset="0"/>
              <a:buChar char="•"/>
            </a:pPr>
            <a:r>
              <a:rPr lang="en-GB" sz="2800" dirty="0" smtClean="0">
                <a:solidFill>
                  <a:srgbClr val="FFC000"/>
                </a:solidFill>
                <a:latin typeface="Arial Black" panose="020B0A04020102020204" pitchFamily="34" charset="0"/>
              </a:rPr>
              <a:t>Stop wasting money on plastic if you’re just going to throw it away.</a:t>
            </a:r>
            <a:endParaRPr lang="en-GB" sz="2800" dirty="0">
              <a:solidFill>
                <a:srgbClr val="FFC000"/>
              </a:solidFill>
              <a:latin typeface="Arial Black" panose="020B0A040201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94023" y="966162"/>
            <a:ext cx="3056708" cy="2292531"/>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4023" y="3526971"/>
            <a:ext cx="3056708" cy="2292531"/>
          </a:xfrm>
          <a:prstGeom prst="rect">
            <a:avLst/>
          </a:prstGeom>
        </p:spPr>
      </p:pic>
    </p:spTree>
    <p:extLst>
      <p:ext uri="{BB962C8B-B14F-4D97-AF65-F5344CB8AC3E}">
        <p14:creationId xmlns:p14="http://schemas.microsoft.com/office/powerpoint/2010/main" val="2748350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8091" y="1071154"/>
            <a:ext cx="9927772" cy="1569660"/>
          </a:xfrm>
          <a:prstGeom prst="rect">
            <a:avLst/>
          </a:prstGeom>
          <a:noFill/>
        </p:spPr>
        <p:txBody>
          <a:bodyPr wrap="square" rtlCol="0">
            <a:spAutoFit/>
          </a:bodyPr>
          <a:lstStyle/>
          <a:p>
            <a:pPr algn="ctr"/>
            <a:r>
              <a:rPr lang="en-GB" sz="4800" b="1" dirty="0" smtClean="0">
                <a:solidFill>
                  <a:srgbClr val="FFC000"/>
                </a:solidFill>
                <a:latin typeface="Arial Black" panose="020B0A04020102020204" pitchFamily="34" charset="0"/>
              </a:rPr>
              <a:t>Some ways to save the environment</a:t>
            </a:r>
            <a:endParaRPr lang="en-GB" sz="4800" b="1" dirty="0">
              <a:solidFill>
                <a:srgbClr val="FFC000"/>
              </a:solidFill>
              <a:latin typeface="Arial Black" panose="020B0A04020102020204" pitchFamily="34" charset="0"/>
            </a:endParaRPr>
          </a:p>
        </p:txBody>
      </p:sp>
      <p:graphicFrame>
        <p:nvGraphicFramePr>
          <p:cNvPr id="3" name="Table 2"/>
          <p:cNvGraphicFramePr>
            <a:graphicFrameLocks noGrp="1"/>
          </p:cNvGraphicFramePr>
          <p:nvPr>
            <p:extLst>
              <p:ext uri="{D42A27DB-BD31-4B8C-83A1-F6EECF244321}">
                <p14:modId xmlns:p14="http://schemas.microsoft.com/office/powerpoint/2010/main" val="2627384245"/>
              </p:ext>
            </p:extLst>
          </p:nvPr>
        </p:nvGraphicFramePr>
        <p:xfrm>
          <a:off x="1339667" y="2796661"/>
          <a:ext cx="9646195" cy="3108960"/>
        </p:xfrm>
        <a:graphic>
          <a:graphicData uri="http://schemas.openxmlformats.org/drawingml/2006/table">
            <a:tbl>
              <a:tblPr firstRow="1" bandRow="1">
                <a:tableStyleId>{125E5076-3810-47DD-B79F-674D7AD40C01}</a:tableStyleId>
              </a:tblPr>
              <a:tblGrid>
                <a:gridCol w="9646195">
                  <a:extLst>
                    <a:ext uri="{9D8B030D-6E8A-4147-A177-3AD203B41FA5}">
                      <a16:colId xmlns:a16="http://schemas.microsoft.com/office/drawing/2014/main" val="1310415245"/>
                    </a:ext>
                  </a:extLst>
                </a:gridCol>
              </a:tblGrid>
              <a:tr h="370840">
                <a:tc>
                  <a:txBody>
                    <a:bodyPr/>
                    <a:lstStyle/>
                    <a:p>
                      <a:r>
                        <a:rPr lang="en-GB" sz="2400" dirty="0" smtClean="0">
                          <a:latin typeface="Arial Black" panose="020B0A04020102020204" pitchFamily="34" charset="0"/>
                        </a:rPr>
                        <a:t>Use long lasting light bulbs</a:t>
                      </a:r>
                      <a:endParaRPr lang="en-GB" sz="2400" dirty="0">
                        <a:latin typeface="Arial Black" panose="020B0A04020102020204" pitchFamily="34" charset="0"/>
                      </a:endParaRPr>
                    </a:p>
                  </a:txBody>
                  <a:tcPr>
                    <a:solidFill>
                      <a:srgbClr val="92D050"/>
                    </a:solidFill>
                  </a:tcPr>
                </a:tc>
                <a:extLst>
                  <a:ext uri="{0D108BD9-81ED-4DB2-BD59-A6C34878D82A}">
                    <a16:rowId xmlns:a16="http://schemas.microsoft.com/office/drawing/2014/main" val="2212378804"/>
                  </a:ext>
                </a:extLst>
              </a:tr>
              <a:tr h="370840">
                <a:tc>
                  <a:txBody>
                    <a:bodyPr/>
                    <a:lstStyle/>
                    <a:p>
                      <a:r>
                        <a:rPr lang="en-GB" sz="2400" dirty="0" smtClean="0">
                          <a:latin typeface="Arial Black" panose="020B0A04020102020204" pitchFamily="34" charset="0"/>
                        </a:rPr>
                        <a:t>Trees provide food and oxygen</a:t>
                      </a:r>
                      <a:endParaRPr lang="en-GB" sz="2400" dirty="0">
                        <a:latin typeface="Arial Black" panose="020B0A04020102020204" pitchFamily="34" charset="0"/>
                      </a:endParaRPr>
                    </a:p>
                  </a:txBody>
                  <a:tcPr/>
                </a:tc>
                <a:extLst>
                  <a:ext uri="{0D108BD9-81ED-4DB2-BD59-A6C34878D82A}">
                    <a16:rowId xmlns:a16="http://schemas.microsoft.com/office/drawing/2014/main" val="4182564046"/>
                  </a:ext>
                </a:extLst>
              </a:tr>
              <a:tr h="370840">
                <a:tc>
                  <a:txBody>
                    <a:bodyPr/>
                    <a:lstStyle/>
                    <a:p>
                      <a:r>
                        <a:rPr lang="en-GB" sz="2400" dirty="0" smtClean="0">
                          <a:latin typeface="Arial Black" panose="020B0A04020102020204" pitchFamily="34" charset="0"/>
                        </a:rPr>
                        <a:t>Trees help clean the air</a:t>
                      </a:r>
                      <a:r>
                        <a:rPr lang="en-GB" sz="2400" baseline="0" dirty="0" smtClean="0">
                          <a:latin typeface="Arial Black" panose="020B0A04020102020204" pitchFamily="34" charset="0"/>
                        </a:rPr>
                        <a:t> and help combat climate change</a:t>
                      </a:r>
                      <a:endParaRPr lang="en-GB" sz="2400" dirty="0">
                        <a:latin typeface="Arial Black" panose="020B0A04020102020204" pitchFamily="34" charset="0"/>
                      </a:endParaRPr>
                    </a:p>
                  </a:txBody>
                  <a:tcPr/>
                </a:tc>
                <a:extLst>
                  <a:ext uri="{0D108BD9-81ED-4DB2-BD59-A6C34878D82A}">
                    <a16:rowId xmlns:a16="http://schemas.microsoft.com/office/drawing/2014/main" val="1090689860"/>
                  </a:ext>
                </a:extLst>
              </a:tr>
              <a:tr h="370840">
                <a:tc>
                  <a:txBody>
                    <a:bodyPr/>
                    <a:lstStyle/>
                    <a:p>
                      <a:r>
                        <a:rPr lang="en-GB" sz="2400" dirty="0" smtClean="0">
                          <a:latin typeface="Arial Black" panose="020B0A04020102020204" pitchFamily="34" charset="0"/>
                        </a:rPr>
                        <a:t>Don’t drop litter</a:t>
                      </a:r>
                      <a:endParaRPr lang="en-GB" sz="2400" dirty="0">
                        <a:latin typeface="Arial Black" panose="020B0A04020102020204" pitchFamily="34" charset="0"/>
                      </a:endParaRPr>
                    </a:p>
                  </a:txBody>
                  <a:tcPr/>
                </a:tc>
                <a:extLst>
                  <a:ext uri="{0D108BD9-81ED-4DB2-BD59-A6C34878D82A}">
                    <a16:rowId xmlns:a16="http://schemas.microsoft.com/office/drawing/2014/main" val="2759261799"/>
                  </a:ext>
                </a:extLst>
              </a:tr>
              <a:tr h="370840">
                <a:tc>
                  <a:txBody>
                    <a:bodyPr/>
                    <a:lstStyle/>
                    <a:p>
                      <a:r>
                        <a:rPr lang="en-GB" sz="2400" dirty="0" smtClean="0">
                          <a:latin typeface="Arial Black" panose="020B0A04020102020204" pitchFamily="34" charset="0"/>
                        </a:rPr>
                        <a:t>The more water you use, the more water you waste</a:t>
                      </a:r>
                      <a:endParaRPr lang="en-GB" sz="2400" dirty="0">
                        <a:latin typeface="Arial Black" panose="020B0A04020102020204" pitchFamily="34" charset="0"/>
                      </a:endParaRPr>
                    </a:p>
                  </a:txBody>
                  <a:tcPr/>
                </a:tc>
                <a:extLst>
                  <a:ext uri="{0D108BD9-81ED-4DB2-BD59-A6C34878D82A}">
                    <a16:rowId xmlns:a16="http://schemas.microsoft.com/office/drawing/2014/main" val="3204748322"/>
                  </a:ext>
                </a:extLst>
              </a:tr>
              <a:tr h="370840">
                <a:tc>
                  <a:txBody>
                    <a:bodyPr/>
                    <a:lstStyle/>
                    <a:p>
                      <a:r>
                        <a:rPr lang="en-GB" sz="2400" dirty="0" smtClean="0">
                          <a:latin typeface="Arial Black" panose="020B0A04020102020204" pitchFamily="34" charset="0"/>
                        </a:rPr>
                        <a:t>Don’t put plastic in the ocean</a:t>
                      </a:r>
                      <a:endParaRPr lang="en-GB" sz="2400" dirty="0">
                        <a:latin typeface="Arial Black" panose="020B0A04020102020204" pitchFamily="34" charset="0"/>
                      </a:endParaRPr>
                    </a:p>
                  </a:txBody>
                  <a:tcPr/>
                </a:tc>
                <a:extLst>
                  <a:ext uri="{0D108BD9-81ED-4DB2-BD59-A6C34878D82A}">
                    <a16:rowId xmlns:a16="http://schemas.microsoft.com/office/drawing/2014/main" val="2410925617"/>
                  </a:ext>
                </a:extLst>
              </a:tr>
            </a:tbl>
          </a:graphicData>
        </a:graphic>
      </p:graphicFrame>
    </p:spTree>
    <p:extLst>
      <p:ext uri="{BB962C8B-B14F-4D97-AF65-F5344CB8AC3E}">
        <p14:creationId xmlns:p14="http://schemas.microsoft.com/office/powerpoint/2010/main" val="3037280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334" t="34476" r="2524" b="33524"/>
          <a:stretch/>
        </p:blipFill>
        <p:spPr>
          <a:xfrm>
            <a:off x="888274" y="2207621"/>
            <a:ext cx="10460548" cy="2638698"/>
          </a:xfrm>
          <a:prstGeom prst="rect">
            <a:avLst/>
          </a:prstGeom>
        </p:spPr>
      </p:pic>
    </p:spTree>
    <p:extLst>
      <p:ext uri="{BB962C8B-B14F-4D97-AF65-F5344CB8AC3E}">
        <p14:creationId xmlns:p14="http://schemas.microsoft.com/office/powerpoint/2010/main" val="38941891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88439" y="949231"/>
            <a:ext cx="3267075" cy="1400175"/>
          </a:xfrm>
          <a:prstGeom prst="rect">
            <a:avLst/>
          </a:prstGeom>
        </p:spPr>
      </p:pic>
      <p:sp>
        <p:nvSpPr>
          <p:cNvPr id="5" name="TextBox 4"/>
          <p:cNvSpPr txBox="1"/>
          <p:nvPr/>
        </p:nvSpPr>
        <p:spPr>
          <a:xfrm>
            <a:off x="1371600" y="2939143"/>
            <a:ext cx="9653451" cy="3108543"/>
          </a:xfrm>
          <a:prstGeom prst="rect">
            <a:avLst/>
          </a:prstGeom>
          <a:noFill/>
        </p:spPr>
        <p:txBody>
          <a:bodyPr wrap="square" rtlCol="0">
            <a:spAutoFit/>
          </a:bodyPr>
          <a:lstStyle/>
          <a:p>
            <a:pPr marL="285750" indent="-285750">
              <a:buFont typeface="Arial" panose="020B0604020202020204" pitchFamily="34" charset="0"/>
              <a:buChar char="•"/>
            </a:pPr>
            <a:r>
              <a:rPr lang="en-GB" sz="2800" dirty="0" smtClean="0">
                <a:solidFill>
                  <a:srgbClr val="FFC000"/>
                </a:solidFill>
                <a:latin typeface="Arial Black" panose="020B0A04020102020204" pitchFamily="34" charset="0"/>
              </a:rPr>
              <a:t>Never leave your car engines on when you are parked somewhere and when it is unnecessary.</a:t>
            </a:r>
          </a:p>
          <a:p>
            <a:pPr marL="285750" indent="-285750">
              <a:buFont typeface="Arial" panose="020B0604020202020204" pitchFamily="34" charset="0"/>
              <a:buChar char="•"/>
            </a:pPr>
            <a:endParaRPr lang="en-GB" sz="2800" dirty="0">
              <a:solidFill>
                <a:srgbClr val="FFC000"/>
              </a:solidFill>
              <a:latin typeface="Arial Black" panose="020B0A04020102020204" pitchFamily="34" charset="0"/>
            </a:endParaRPr>
          </a:p>
          <a:p>
            <a:pPr marL="285750" indent="-285750">
              <a:buFont typeface="Arial" panose="020B0604020202020204" pitchFamily="34" charset="0"/>
              <a:buChar char="•"/>
            </a:pPr>
            <a:r>
              <a:rPr lang="en-GB" sz="2800" dirty="0" smtClean="0">
                <a:solidFill>
                  <a:srgbClr val="FFC000"/>
                </a:solidFill>
                <a:latin typeface="Arial Black" panose="020B0A04020102020204" pitchFamily="34" charset="0"/>
              </a:rPr>
              <a:t>Instead of putting your car heater on and running the car engine, just put on a warm jumper!</a:t>
            </a:r>
            <a:endParaRPr lang="en-GB" sz="2800" dirty="0">
              <a:solidFill>
                <a:srgbClr val="FFC000"/>
              </a:solidFill>
              <a:latin typeface="Arial Black" panose="020B0A04020102020204" pitchFamily="34" charset="0"/>
            </a:endParaRPr>
          </a:p>
        </p:txBody>
      </p:sp>
    </p:spTree>
    <p:extLst>
      <p:ext uri="{BB962C8B-B14F-4D97-AF65-F5344CB8AC3E}">
        <p14:creationId xmlns:p14="http://schemas.microsoft.com/office/powerpoint/2010/main" val="1463881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01337" y="2612571"/>
            <a:ext cx="10319657" cy="3046988"/>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solidFill>
                  <a:srgbClr val="FFC000"/>
                </a:solidFill>
                <a:latin typeface="Arial Black" panose="020B0A04020102020204" pitchFamily="34" charset="0"/>
              </a:rPr>
              <a:t>More than 2 million pieces of litter are dropped in the sea.</a:t>
            </a:r>
          </a:p>
          <a:p>
            <a:pPr marL="285750" indent="-285750">
              <a:buFont typeface="Arial" panose="020B0604020202020204" pitchFamily="34" charset="0"/>
              <a:buChar char="•"/>
            </a:pPr>
            <a:r>
              <a:rPr lang="en-GB" sz="2400" dirty="0" smtClean="0">
                <a:solidFill>
                  <a:srgbClr val="FFC000"/>
                </a:solidFill>
                <a:latin typeface="Arial Black" panose="020B0A04020102020204" pitchFamily="34" charset="0"/>
              </a:rPr>
              <a:t>Almost 48% of people admit to dropping litter.</a:t>
            </a:r>
          </a:p>
          <a:p>
            <a:pPr marL="285750" indent="-285750">
              <a:buFont typeface="Arial" panose="020B0604020202020204" pitchFamily="34" charset="0"/>
              <a:buChar char="•"/>
            </a:pPr>
            <a:r>
              <a:rPr lang="en-GB" sz="2400" dirty="0" smtClean="0">
                <a:solidFill>
                  <a:srgbClr val="FFC000"/>
                </a:solidFill>
                <a:latin typeface="Arial Black" panose="020B0A04020102020204" pitchFamily="34" charset="0"/>
              </a:rPr>
              <a:t>7 out of 10 items of litter are food packaging or food wrappers.</a:t>
            </a:r>
          </a:p>
          <a:p>
            <a:pPr marL="285750" indent="-285750">
              <a:buFont typeface="Arial" panose="020B0604020202020204" pitchFamily="34" charset="0"/>
              <a:buChar char="•"/>
            </a:pPr>
            <a:r>
              <a:rPr lang="en-GB" sz="2400" dirty="0" smtClean="0">
                <a:solidFill>
                  <a:srgbClr val="FFC000"/>
                </a:solidFill>
                <a:latin typeface="Arial Black" panose="020B0A04020102020204" pitchFamily="34" charset="0"/>
              </a:rPr>
              <a:t>One third of motorists admit to throwing rubbish out of their windows when they are driving.</a:t>
            </a:r>
          </a:p>
          <a:p>
            <a:pPr marL="285750" indent="-285750">
              <a:buFont typeface="Arial" panose="020B0604020202020204" pitchFamily="34" charset="0"/>
              <a:buChar char="•"/>
            </a:pPr>
            <a:r>
              <a:rPr lang="en-GB" sz="2400" dirty="0" smtClean="0">
                <a:solidFill>
                  <a:srgbClr val="FFC000"/>
                </a:solidFill>
                <a:latin typeface="Arial Black" panose="020B0A04020102020204" pitchFamily="34" charset="0"/>
              </a:rPr>
              <a:t>Orange peel and banana peel take 2 years to biodegrade but foil never biodegrades.</a:t>
            </a:r>
            <a:endParaRPr lang="en-GB" sz="2400" dirty="0">
              <a:solidFill>
                <a:srgbClr val="FFC000"/>
              </a:solidFill>
              <a:latin typeface="Arial Black" panose="020B0A04020102020204" pitchFamily="34" charset="0"/>
            </a:endParaRPr>
          </a:p>
        </p:txBody>
      </p:sp>
      <p:sp>
        <p:nvSpPr>
          <p:cNvPr id="3" name="TextBox 2"/>
          <p:cNvSpPr txBox="1"/>
          <p:nvPr/>
        </p:nvSpPr>
        <p:spPr>
          <a:xfrm>
            <a:off x="1045029" y="1071154"/>
            <a:ext cx="10084525" cy="1446550"/>
          </a:xfrm>
          <a:prstGeom prst="rect">
            <a:avLst/>
          </a:prstGeom>
          <a:noFill/>
        </p:spPr>
        <p:txBody>
          <a:bodyPr wrap="square" rtlCol="0">
            <a:spAutoFit/>
          </a:bodyPr>
          <a:lstStyle/>
          <a:p>
            <a:pPr algn="ctr"/>
            <a:r>
              <a:rPr lang="en-GB" sz="4400" dirty="0" smtClean="0">
                <a:solidFill>
                  <a:srgbClr val="00B050"/>
                </a:solidFill>
                <a:latin typeface="Arial Black" panose="020B0A04020102020204" pitchFamily="34" charset="0"/>
              </a:rPr>
              <a:t>We have a problem with litter at our school!</a:t>
            </a:r>
            <a:endParaRPr lang="en-GB" sz="4400" dirty="0">
              <a:solidFill>
                <a:srgbClr val="00B050"/>
              </a:solidFill>
              <a:latin typeface="Arial Black" panose="020B0A04020102020204" pitchFamily="34" charset="0"/>
            </a:endParaRPr>
          </a:p>
        </p:txBody>
      </p:sp>
    </p:spTree>
    <p:extLst>
      <p:ext uri="{BB962C8B-B14F-4D97-AF65-F5344CB8AC3E}">
        <p14:creationId xmlns:p14="http://schemas.microsoft.com/office/powerpoint/2010/main" val="22818992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01337" y="2612571"/>
            <a:ext cx="10319657" cy="3416320"/>
          </a:xfrm>
          <a:prstGeom prst="rect">
            <a:avLst/>
          </a:prstGeom>
          <a:noFill/>
        </p:spPr>
        <p:txBody>
          <a:bodyPr wrap="square" rtlCol="0">
            <a:spAutoFit/>
          </a:bodyPr>
          <a:lstStyle/>
          <a:p>
            <a:r>
              <a:rPr lang="en-GB" sz="2400" dirty="0" smtClean="0">
                <a:solidFill>
                  <a:srgbClr val="FFC000"/>
                </a:solidFill>
                <a:latin typeface="Arial Black" panose="020B0A04020102020204" pitchFamily="34" charset="0"/>
              </a:rPr>
              <a:t>God of life,</a:t>
            </a:r>
          </a:p>
          <a:p>
            <a:r>
              <a:rPr lang="en-GB" sz="2400" dirty="0" smtClean="0">
                <a:solidFill>
                  <a:srgbClr val="FFC000"/>
                </a:solidFill>
                <a:latin typeface="Arial Black" panose="020B0A04020102020204" pitchFamily="34" charset="0"/>
              </a:rPr>
              <a:t>We praise you for the beauty of creation,</a:t>
            </a:r>
          </a:p>
          <a:p>
            <a:r>
              <a:rPr lang="en-GB" sz="2400" dirty="0" smtClean="0">
                <a:solidFill>
                  <a:srgbClr val="FFC000"/>
                </a:solidFill>
                <a:latin typeface="Arial Black" panose="020B0A04020102020204" pitchFamily="34" charset="0"/>
              </a:rPr>
              <a:t>Its richness and variety.</a:t>
            </a:r>
          </a:p>
          <a:p>
            <a:r>
              <a:rPr lang="en-GB" sz="2400" dirty="0" smtClean="0">
                <a:solidFill>
                  <a:srgbClr val="FFC000"/>
                </a:solidFill>
                <a:latin typeface="Arial Black" panose="020B0A04020102020204" pitchFamily="34" charset="0"/>
              </a:rPr>
              <a:t>Make us more like Jesus,</a:t>
            </a:r>
          </a:p>
          <a:p>
            <a:r>
              <a:rPr lang="en-GB" sz="2400" dirty="0" smtClean="0">
                <a:solidFill>
                  <a:srgbClr val="FFC000"/>
                </a:solidFill>
                <a:latin typeface="Arial Black" panose="020B0A04020102020204" pitchFamily="34" charset="0"/>
              </a:rPr>
              <a:t>Treading gently on our common home,</a:t>
            </a:r>
          </a:p>
          <a:p>
            <a:r>
              <a:rPr lang="en-GB" sz="2400" dirty="0" smtClean="0">
                <a:solidFill>
                  <a:srgbClr val="FFC000"/>
                </a:solidFill>
                <a:latin typeface="Arial Black" panose="020B0A04020102020204" pitchFamily="34" charset="0"/>
              </a:rPr>
              <a:t>And breath your Spirit on us,</a:t>
            </a:r>
          </a:p>
          <a:p>
            <a:r>
              <a:rPr lang="en-GB" sz="2400" dirty="0" smtClean="0">
                <a:solidFill>
                  <a:srgbClr val="FFC000"/>
                </a:solidFill>
                <a:latin typeface="Arial Black" panose="020B0A04020102020204" pitchFamily="34" charset="0"/>
              </a:rPr>
              <a:t>That we may care more deeply for your Earth.</a:t>
            </a:r>
          </a:p>
          <a:p>
            <a:r>
              <a:rPr lang="en-GB" sz="2400" dirty="0" smtClean="0">
                <a:solidFill>
                  <a:srgbClr val="FFC000"/>
                </a:solidFill>
                <a:latin typeface="Arial Black" panose="020B0A04020102020204" pitchFamily="34" charset="0"/>
              </a:rPr>
              <a:t>We ask this through Jesus Christ our Lord.</a:t>
            </a:r>
          </a:p>
          <a:p>
            <a:r>
              <a:rPr lang="en-GB" sz="2400" smtClean="0">
                <a:solidFill>
                  <a:srgbClr val="FFC000"/>
                </a:solidFill>
                <a:latin typeface="Arial Black" panose="020B0A04020102020204" pitchFamily="34" charset="0"/>
              </a:rPr>
              <a:t>Amen.</a:t>
            </a:r>
            <a:endParaRPr lang="en-GB" sz="2400" dirty="0">
              <a:solidFill>
                <a:srgbClr val="FFC000"/>
              </a:solidFill>
              <a:latin typeface="Arial Black" panose="020B0A04020102020204" pitchFamily="34" charset="0"/>
            </a:endParaRPr>
          </a:p>
        </p:txBody>
      </p:sp>
      <p:sp>
        <p:nvSpPr>
          <p:cNvPr id="3" name="TextBox 2"/>
          <p:cNvSpPr txBox="1"/>
          <p:nvPr/>
        </p:nvSpPr>
        <p:spPr>
          <a:xfrm>
            <a:off x="1045029" y="1071154"/>
            <a:ext cx="10084525" cy="769441"/>
          </a:xfrm>
          <a:prstGeom prst="rect">
            <a:avLst/>
          </a:prstGeom>
          <a:noFill/>
        </p:spPr>
        <p:txBody>
          <a:bodyPr wrap="square" rtlCol="0">
            <a:spAutoFit/>
          </a:bodyPr>
          <a:lstStyle/>
          <a:p>
            <a:pPr algn="ctr"/>
            <a:r>
              <a:rPr lang="en-GB" sz="4400" dirty="0" smtClean="0">
                <a:solidFill>
                  <a:srgbClr val="00B050"/>
                </a:solidFill>
                <a:latin typeface="Arial Black" panose="020B0A04020102020204" pitchFamily="34" charset="0"/>
              </a:rPr>
              <a:t>National Eco Team Prayer</a:t>
            </a:r>
            <a:endParaRPr lang="en-GB" sz="4400" dirty="0">
              <a:solidFill>
                <a:srgbClr val="00B050"/>
              </a:solidFill>
              <a:latin typeface="Arial Black" panose="020B0A04020102020204" pitchFamily="34" charset="0"/>
            </a:endParaRPr>
          </a:p>
        </p:txBody>
      </p:sp>
    </p:spTree>
    <p:extLst>
      <p:ext uri="{BB962C8B-B14F-4D97-AF65-F5344CB8AC3E}">
        <p14:creationId xmlns:p14="http://schemas.microsoft.com/office/powerpoint/2010/main" val="332075521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TM02900743[[fn=Organic]]</Template>
  <TotalTime>40</TotalTime>
  <Words>481</Words>
  <Application>Microsoft Office PowerPoint</Application>
  <PresentationFormat>Widescreen</PresentationFormat>
  <Paragraphs>65</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Arial Black</vt:lpstr>
      <vt:lpstr>Garamond</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 Barratt</dc:creator>
  <cp:lastModifiedBy>Sarah Barratt</cp:lastModifiedBy>
  <cp:revision>5</cp:revision>
  <dcterms:created xsi:type="dcterms:W3CDTF">2024-04-17T11:11:30Z</dcterms:created>
  <dcterms:modified xsi:type="dcterms:W3CDTF">2024-04-17T11:51:33Z</dcterms:modified>
</cp:coreProperties>
</file>