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4"/>
  </p:sldMasterIdLst>
  <p:notesMasterIdLst>
    <p:notesMasterId r:id="rId6"/>
  </p:notesMasterIdLst>
  <p:sldIdLst>
    <p:sldId id="256" r:id="rId5"/>
  </p:sldIdLst>
  <p:sldSz cx="11952288" cy="17640300"/>
  <p:notesSz cx="6797675" cy="9926638"/>
  <p:defaultTextStyle>
    <a:defPPr>
      <a:defRPr lang="en-US"/>
    </a:defPPr>
    <a:lvl1pPr marL="0" algn="l" defTabSz="1094475" rtl="0" eaLnBrk="1" latinLnBrk="0" hangingPunct="1">
      <a:defRPr sz="2155" kern="1200">
        <a:solidFill>
          <a:schemeClr val="tx1"/>
        </a:solidFill>
        <a:latin typeface="+mn-lt"/>
        <a:ea typeface="+mn-ea"/>
        <a:cs typeface="+mn-cs"/>
      </a:defRPr>
    </a:lvl1pPr>
    <a:lvl2pPr marL="547237" algn="l" defTabSz="1094475" rtl="0" eaLnBrk="1" latinLnBrk="0" hangingPunct="1">
      <a:defRPr sz="2155" kern="1200">
        <a:solidFill>
          <a:schemeClr val="tx1"/>
        </a:solidFill>
        <a:latin typeface="+mn-lt"/>
        <a:ea typeface="+mn-ea"/>
        <a:cs typeface="+mn-cs"/>
      </a:defRPr>
    </a:lvl2pPr>
    <a:lvl3pPr marL="1094475" algn="l" defTabSz="1094475" rtl="0" eaLnBrk="1" latinLnBrk="0" hangingPunct="1">
      <a:defRPr sz="2155" kern="1200">
        <a:solidFill>
          <a:schemeClr val="tx1"/>
        </a:solidFill>
        <a:latin typeface="+mn-lt"/>
        <a:ea typeface="+mn-ea"/>
        <a:cs typeface="+mn-cs"/>
      </a:defRPr>
    </a:lvl3pPr>
    <a:lvl4pPr marL="1641713" algn="l" defTabSz="1094475" rtl="0" eaLnBrk="1" latinLnBrk="0" hangingPunct="1">
      <a:defRPr sz="2155" kern="1200">
        <a:solidFill>
          <a:schemeClr val="tx1"/>
        </a:solidFill>
        <a:latin typeface="+mn-lt"/>
        <a:ea typeface="+mn-ea"/>
        <a:cs typeface="+mn-cs"/>
      </a:defRPr>
    </a:lvl4pPr>
    <a:lvl5pPr marL="2188951" algn="l" defTabSz="1094475" rtl="0" eaLnBrk="1" latinLnBrk="0" hangingPunct="1">
      <a:defRPr sz="2155" kern="1200">
        <a:solidFill>
          <a:schemeClr val="tx1"/>
        </a:solidFill>
        <a:latin typeface="+mn-lt"/>
        <a:ea typeface="+mn-ea"/>
        <a:cs typeface="+mn-cs"/>
      </a:defRPr>
    </a:lvl5pPr>
    <a:lvl6pPr marL="2736188" algn="l" defTabSz="1094475" rtl="0" eaLnBrk="1" latinLnBrk="0" hangingPunct="1">
      <a:defRPr sz="2155" kern="1200">
        <a:solidFill>
          <a:schemeClr val="tx1"/>
        </a:solidFill>
        <a:latin typeface="+mn-lt"/>
        <a:ea typeface="+mn-ea"/>
        <a:cs typeface="+mn-cs"/>
      </a:defRPr>
    </a:lvl6pPr>
    <a:lvl7pPr marL="3283426" algn="l" defTabSz="1094475" rtl="0" eaLnBrk="1" latinLnBrk="0" hangingPunct="1">
      <a:defRPr sz="2155" kern="1200">
        <a:solidFill>
          <a:schemeClr val="tx1"/>
        </a:solidFill>
        <a:latin typeface="+mn-lt"/>
        <a:ea typeface="+mn-ea"/>
        <a:cs typeface="+mn-cs"/>
      </a:defRPr>
    </a:lvl7pPr>
    <a:lvl8pPr marL="3830663" algn="l" defTabSz="1094475" rtl="0" eaLnBrk="1" latinLnBrk="0" hangingPunct="1">
      <a:defRPr sz="2155" kern="1200">
        <a:solidFill>
          <a:schemeClr val="tx1"/>
        </a:solidFill>
        <a:latin typeface="+mn-lt"/>
        <a:ea typeface="+mn-ea"/>
        <a:cs typeface="+mn-cs"/>
      </a:defRPr>
    </a:lvl8pPr>
    <a:lvl9pPr marL="4377902" algn="l" defTabSz="1094475" rtl="0" eaLnBrk="1" latinLnBrk="0" hangingPunct="1">
      <a:defRPr sz="215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556">
          <p15:clr>
            <a:srgbClr val="A4A3A4"/>
          </p15:clr>
        </p15:guide>
        <p15:guide id="2" pos="376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9966"/>
    <a:srgbClr val="FFCC99"/>
    <a:srgbClr val="99CCFF"/>
    <a:srgbClr val="4B5FC3"/>
    <a:srgbClr val="0C1026"/>
    <a:srgbClr val="D9DDF3"/>
    <a:srgbClr val="102E32"/>
    <a:srgbClr val="032B37"/>
    <a:srgbClr val="01312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706" autoAdjust="0"/>
    <p:restoredTop sz="95833" autoAdjust="0"/>
  </p:normalViewPr>
  <p:slideViewPr>
    <p:cSldViewPr snapToGrid="0">
      <p:cViewPr>
        <p:scale>
          <a:sx n="80" d="100"/>
          <a:sy n="80" d="100"/>
        </p:scale>
        <p:origin x="858" y="60"/>
      </p:cViewPr>
      <p:guideLst>
        <p:guide orient="horz" pos="5556"/>
        <p:guide pos="376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33" tIns="45717" rIns="91433" bIns="45717" rtlCol="0"/>
          <a:lstStyle>
            <a:lvl1pPr algn="l">
              <a:defRPr sz="1200"/>
            </a:lvl1pPr>
          </a:lstStyle>
          <a:p>
            <a:endParaRPr lang="en-US"/>
          </a:p>
        </p:txBody>
      </p:sp>
      <p:sp>
        <p:nvSpPr>
          <p:cNvPr id="3" name="Date Placeholder 2"/>
          <p:cNvSpPr>
            <a:spLocks noGrp="1"/>
          </p:cNvSpPr>
          <p:nvPr>
            <p:ph type="dt" idx="1"/>
          </p:nvPr>
        </p:nvSpPr>
        <p:spPr>
          <a:xfrm>
            <a:off x="3849689" y="0"/>
            <a:ext cx="2946400" cy="496888"/>
          </a:xfrm>
          <a:prstGeom prst="rect">
            <a:avLst/>
          </a:prstGeom>
        </p:spPr>
        <p:txBody>
          <a:bodyPr vert="horz" lIns="91433" tIns="45717" rIns="91433" bIns="45717" rtlCol="0"/>
          <a:lstStyle>
            <a:lvl1pPr algn="r">
              <a:defRPr sz="1200"/>
            </a:lvl1pPr>
          </a:lstStyle>
          <a:p>
            <a:fld id="{627EA94C-77A3-2040-8584-2856F8330D11}" type="datetimeFigureOut">
              <a:rPr lang="en-US" smtClean="0"/>
              <a:t>12/7/2021</a:t>
            </a:fld>
            <a:endParaRPr lang="en-US"/>
          </a:p>
        </p:txBody>
      </p:sp>
      <p:sp>
        <p:nvSpPr>
          <p:cNvPr id="4" name="Slide Image Placeholder 3"/>
          <p:cNvSpPr>
            <a:spLocks noGrp="1" noRot="1" noChangeAspect="1"/>
          </p:cNvSpPr>
          <p:nvPr>
            <p:ph type="sldImg" idx="2"/>
          </p:nvPr>
        </p:nvSpPr>
        <p:spPr>
          <a:xfrm>
            <a:off x="2265363" y="1241425"/>
            <a:ext cx="2266950" cy="3349625"/>
          </a:xfrm>
          <a:prstGeom prst="rect">
            <a:avLst/>
          </a:prstGeom>
          <a:noFill/>
          <a:ln w="12700">
            <a:solidFill>
              <a:prstClr val="black"/>
            </a:solidFill>
          </a:ln>
        </p:spPr>
        <p:txBody>
          <a:bodyPr vert="horz" lIns="91433" tIns="45717" rIns="91433" bIns="45717" rtlCol="0" anchor="ctr"/>
          <a:lstStyle/>
          <a:p>
            <a:endParaRPr lang="en-US"/>
          </a:p>
        </p:txBody>
      </p:sp>
      <p:sp>
        <p:nvSpPr>
          <p:cNvPr id="5" name="Notes Placeholder 4"/>
          <p:cNvSpPr>
            <a:spLocks noGrp="1"/>
          </p:cNvSpPr>
          <p:nvPr>
            <p:ph type="body" sz="quarter" idx="3"/>
          </p:nvPr>
        </p:nvSpPr>
        <p:spPr>
          <a:xfrm>
            <a:off x="679451" y="4776789"/>
            <a:ext cx="5438775" cy="3908425"/>
          </a:xfrm>
          <a:prstGeom prst="rect">
            <a:avLst/>
          </a:prstGeom>
        </p:spPr>
        <p:txBody>
          <a:bodyPr vert="horz" lIns="91433" tIns="45717" rIns="91433" bIns="45717"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33" tIns="45717" rIns="91433" bIns="45717" rtlCol="0" anchor="b"/>
          <a:lstStyle>
            <a:lvl1pPr algn="l">
              <a:defRPr sz="1200"/>
            </a:lvl1pPr>
          </a:lstStyle>
          <a:p>
            <a:endParaRPr lang="en-US"/>
          </a:p>
        </p:txBody>
      </p:sp>
      <p:sp>
        <p:nvSpPr>
          <p:cNvPr id="7" name="Slide Number Placeholder 6"/>
          <p:cNvSpPr>
            <a:spLocks noGrp="1"/>
          </p:cNvSpPr>
          <p:nvPr>
            <p:ph type="sldNum" sz="quarter" idx="5"/>
          </p:nvPr>
        </p:nvSpPr>
        <p:spPr>
          <a:xfrm>
            <a:off x="3849689" y="9429750"/>
            <a:ext cx="2946400" cy="496888"/>
          </a:xfrm>
          <a:prstGeom prst="rect">
            <a:avLst/>
          </a:prstGeom>
        </p:spPr>
        <p:txBody>
          <a:bodyPr vert="horz" lIns="91433" tIns="45717" rIns="91433" bIns="45717" rtlCol="0" anchor="b"/>
          <a:lstStyle>
            <a:lvl1pPr algn="r">
              <a:defRPr sz="1200"/>
            </a:lvl1pPr>
          </a:lstStyle>
          <a:p>
            <a:fld id="{AE0A575A-FE42-F34E-BE8D-35435E3FEA7C}" type="slidenum">
              <a:rPr lang="en-US" smtClean="0"/>
              <a:t>‹#›</a:t>
            </a:fld>
            <a:endParaRPr lang="en-US"/>
          </a:p>
        </p:txBody>
      </p:sp>
    </p:spTree>
    <p:extLst>
      <p:ext uri="{BB962C8B-B14F-4D97-AF65-F5344CB8AC3E}">
        <p14:creationId xmlns:p14="http://schemas.microsoft.com/office/powerpoint/2010/main" val="2654487270"/>
      </p:ext>
    </p:extLst>
  </p:cSld>
  <p:clrMap bg1="lt1" tx1="dk1" bg2="lt2" tx2="dk2" accent1="accent1" accent2="accent2" accent3="accent3" accent4="accent4" accent5="accent5" accent6="accent6" hlink="hlink" folHlink="folHlink"/>
  <p:notesStyle>
    <a:lvl1pPr marL="0" algn="l" defTabSz="930676" rtl="0" eaLnBrk="1" latinLnBrk="0" hangingPunct="1">
      <a:defRPr sz="1221" kern="1200">
        <a:solidFill>
          <a:schemeClr val="tx1"/>
        </a:solidFill>
        <a:latin typeface="+mn-lt"/>
        <a:ea typeface="+mn-ea"/>
        <a:cs typeface="+mn-cs"/>
      </a:defRPr>
    </a:lvl1pPr>
    <a:lvl2pPr marL="465338" algn="l" defTabSz="930676" rtl="0" eaLnBrk="1" latinLnBrk="0" hangingPunct="1">
      <a:defRPr sz="1221" kern="1200">
        <a:solidFill>
          <a:schemeClr val="tx1"/>
        </a:solidFill>
        <a:latin typeface="+mn-lt"/>
        <a:ea typeface="+mn-ea"/>
        <a:cs typeface="+mn-cs"/>
      </a:defRPr>
    </a:lvl2pPr>
    <a:lvl3pPr marL="930676" algn="l" defTabSz="930676" rtl="0" eaLnBrk="1" latinLnBrk="0" hangingPunct="1">
      <a:defRPr sz="1221" kern="1200">
        <a:solidFill>
          <a:schemeClr val="tx1"/>
        </a:solidFill>
        <a:latin typeface="+mn-lt"/>
        <a:ea typeface="+mn-ea"/>
        <a:cs typeface="+mn-cs"/>
      </a:defRPr>
    </a:lvl3pPr>
    <a:lvl4pPr marL="1396014" algn="l" defTabSz="930676" rtl="0" eaLnBrk="1" latinLnBrk="0" hangingPunct="1">
      <a:defRPr sz="1221" kern="1200">
        <a:solidFill>
          <a:schemeClr val="tx1"/>
        </a:solidFill>
        <a:latin typeface="+mn-lt"/>
        <a:ea typeface="+mn-ea"/>
        <a:cs typeface="+mn-cs"/>
      </a:defRPr>
    </a:lvl4pPr>
    <a:lvl5pPr marL="1861353" algn="l" defTabSz="930676" rtl="0" eaLnBrk="1" latinLnBrk="0" hangingPunct="1">
      <a:defRPr sz="1221" kern="1200">
        <a:solidFill>
          <a:schemeClr val="tx1"/>
        </a:solidFill>
        <a:latin typeface="+mn-lt"/>
        <a:ea typeface="+mn-ea"/>
        <a:cs typeface="+mn-cs"/>
      </a:defRPr>
    </a:lvl5pPr>
    <a:lvl6pPr marL="2326691" algn="l" defTabSz="930676" rtl="0" eaLnBrk="1" latinLnBrk="0" hangingPunct="1">
      <a:defRPr sz="1221" kern="1200">
        <a:solidFill>
          <a:schemeClr val="tx1"/>
        </a:solidFill>
        <a:latin typeface="+mn-lt"/>
        <a:ea typeface="+mn-ea"/>
        <a:cs typeface="+mn-cs"/>
      </a:defRPr>
    </a:lvl6pPr>
    <a:lvl7pPr marL="2792029" algn="l" defTabSz="930676" rtl="0" eaLnBrk="1" latinLnBrk="0" hangingPunct="1">
      <a:defRPr sz="1221" kern="1200">
        <a:solidFill>
          <a:schemeClr val="tx1"/>
        </a:solidFill>
        <a:latin typeface="+mn-lt"/>
        <a:ea typeface="+mn-ea"/>
        <a:cs typeface="+mn-cs"/>
      </a:defRPr>
    </a:lvl7pPr>
    <a:lvl8pPr marL="3257367" algn="l" defTabSz="930676" rtl="0" eaLnBrk="1" latinLnBrk="0" hangingPunct="1">
      <a:defRPr sz="1221" kern="1200">
        <a:solidFill>
          <a:schemeClr val="tx1"/>
        </a:solidFill>
        <a:latin typeface="+mn-lt"/>
        <a:ea typeface="+mn-ea"/>
        <a:cs typeface="+mn-cs"/>
      </a:defRPr>
    </a:lvl8pPr>
    <a:lvl9pPr marL="3722705" algn="l" defTabSz="930676" rtl="0" eaLnBrk="1" latinLnBrk="0" hangingPunct="1">
      <a:defRPr sz="122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65363" y="1241425"/>
            <a:ext cx="22669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1</a:t>
            </a:fld>
            <a:endParaRPr lang="en-US"/>
          </a:p>
        </p:txBody>
      </p:sp>
    </p:spTree>
    <p:extLst>
      <p:ext uri="{BB962C8B-B14F-4D97-AF65-F5344CB8AC3E}">
        <p14:creationId xmlns:p14="http://schemas.microsoft.com/office/powerpoint/2010/main" val="1842475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96422" y="2886967"/>
            <a:ext cx="10159445" cy="6141438"/>
          </a:xfrm>
        </p:spPr>
        <p:txBody>
          <a:bodyPr anchor="b"/>
          <a:lstStyle>
            <a:lvl1pPr algn="ctr">
              <a:defRPr sz="7843"/>
            </a:lvl1pPr>
          </a:lstStyle>
          <a:p>
            <a:r>
              <a:rPr lang="en-US"/>
              <a:t>Click to edit Master title style</a:t>
            </a:r>
            <a:endParaRPr lang="en-US" dirty="0"/>
          </a:p>
        </p:txBody>
      </p:sp>
      <p:sp>
        <p:nvSpPr>
          <p:cNvPr id="3" name="Subtitle 2"/>
          <p:cNvSpPr>
            <a:spLocks noGrp="1"/>
          </p:cNvSpPr>
          <p:nvPr>
            <p:ph type="subTitle" idx="1"/>
          </p:nvPr>
        </p:nvSpPr>
        <p:spPr>
          <a:xfrm>
            <a:off x="1494036" y="9265242"/>
            <a:ext cx="8964216" cy="4258988"/>
          </a:xfrm>
        </p:spPr>
        <p:txBody>
          <a:bodyPr/>
          <a:lstStyle>
            <a:lvl1pPr marL="0" indent="0" algn="ctr">
              <a:buNone/>
              <a:defRPr sz="3137"/>
            </a:lvl1pPr>
            <a:lvl2pPr marL="597606" indent="0" algn="ctr">
              <a:buNone/>
              <a:defRPr sz="2614"/>
            </a:lvl2pPr>
            <a:lvl3pPr marL="1195212" indent="0" algn="ctr">
              <a:buNone/>
              <a:defRPr sz="2353"/>
            </a:lvl3pPr>
            <a:lvl4pPr marL="1792818" indent="0" algn="ctr">
              <a:buNone/>
              <a:defRPr sz="2091"/>
            </a:lvl4pPr>
            <a:lvl5pPr marL="2390424" indent="0" algn="ctr">
              <a:buNone/>
              <a:defRPr sz="2091"/>
            </a:lvl5pPr>
            <a:lvl6pPr marL="2988031" indent="0" algn="ctr">
              <a:buNone/>
              <a:defRPr sz="2091"/>
            </a:lvl6pPr>
            <a:lvl7pPr marL="3585637" indent="0" algn="ctr">
              <a:buNone/>
              <a:defRPr sz="2091"/>
            </a:lvl7pPr>
            <a:lvl8pPr marL="4183243" indent="0" algn="ctr">
              <a:buNone/>
              <a:defRPr sz="2091"/>
            </a:lvl8pPr>
            <a:lvl9pPr marL="4780849" indent="0" algn="ctr">
              <a:buNone/>
              <a:defRPr sz="2091"/>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07/12/2021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4175914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07/12/2021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739430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5496" y="4397830"/>
            <a:ext cx="10308848" cy="7337874"/>
          </a:xfrm>
        </p:spPr>
        <p:txBody>
          <a:bodyPr anchor="b"/>
          <a:lstStyle>
            <a:lvl1pPr>
              <a:defRPr sz="7843"/>
            </a:lvl1pPr>
          </a:lstStyle>
          <a:p>
            <a:r>
              <a:rPr lang="en-US"/>
              <a:t>Click to edit Master title style</a:t>
            </a:r>
            <a:endParaRPr lang="en-US" dirty="0"/>
          </a:p>
        </p:txBody>
      </p:sp>
      <p:sp>
        <p:nvSpPr>
          <p:cNvPr id="3" name="Text Placeholder 2"/>
          <p:cNvSpPr>
            <a:spLocks noGrp="1"/>
          </p:cNvSpPr>
          <p:nvPr>
            <p:ph type="body" idx="1"/>
          </p:nvPr>
        </p:nvSpPr>
        <p:spPr>
          <a:xfrm>
            <a:off x="815496" y="11805123"/>
            <a:ext cx="10308848" cy="3858814"/>
          </a:xfrm>
        </p:spPr>
        <p:txBody>
          <a:bodyPr/>
          <a:lstStyle>
            <a:lvl1pPr marL="0" indent="0">
              <a:buNone/>
              <a:defRPr sz="3137">
                <a:solidFill>
                  <a:schemeClr val="tx1"/>
                </a:solidFill>
              </a:defRPr>
            </a:lvl1pPr>
            <a:lvl2pPr marL="597606" indent="0">
              <a:buNone/>
              <a:defRPr sz="2614">
                <a:solidFill>
                  <a:schemeClr val="tx1">
                    <a:tint val="75000"/>
                  </a:schemeClr>
                </a:solidFill>
              </a:defRPr>
            </a:lvl2pPr>
            <a:lvl3pPr marL="1195212" indent="0">
              <a:buNone/>
              <a:defRPr sz="2353">
                <a:solidFill>
                  <a:schemeClr val="tx1">
                    <a:tint val="75000"/>
                  </a:schemeClr>
                </a:solidFill>
              </a:defRPr>
            </a:lvl3pPr>
            <a:lvl4pPr marL="1792818" indent="0">
              <a:buNone/>
              <a:defRPr sz="2091">
                <a:solidFill>
                  <a:schemeClr val="tx1">
                    <a:tint val="75000"/>
                  </a:schemeClr>
                </a:solidFill>
              </a:defRPr>
            </a:lvl4pPr>
            <a:lvl5pPr marL="2390424" indent="0">
              <a:buNone/>
              <a:defRPr sz="2091">
                <a:solidFill>
                  <a:schemeClr val="tx1">
                    <a:tint val="75000"/>
                  </a:schemeClr>
                </a:solidFill>
              </a:defRPr>
            </a:lvl5pPr>
            <a:lvl6pPr marL="2988031" indent="0">
              <a:buNone/>
              <a:defRPr sz="2091">
                <a:solidFill>
                  <a:schemeClr val="tx1">
                    <a:tint val="75000"/>
                  </a:schemeClr>
                </a:solidFill>
              </a:defRPr>
            </a:lvl6pPr>
            <a:lvl7pPr marL="3585637" indent="0">
              <a:buNone/>
              <a:defRPr sz="2091">
                <a:solidFill>
                  <a:schemeClr val="tx1">
                    <a:tint val="75000"/>
                  </a:schemeClr>
                </a:solidFill>
              </a:defRPr>
            </a:lvl7pPr>
            <a:lvl8pPr marL="4183243" indent="0">
              <a:buNone/>
              <a:defRPr sz="2091">
                <a:solidFill>
                  <a:schemeClr val="tx1">
                    <a:tint val="75000"/>
                  </a:schemeClr>
                </a:solidFill>
              </a:defRPr>
            </a:lvl8pPr>
            <a:lvl9pPr marL="4780849" indent="0">
              <a:buNone/>
              <a:defRPr sz="2091">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8CC7FA-4DC8-4AC2-8BC3-7D8537098B71}" type="datetimeFigureOut">
              <a:rPr lang="en-GB" smtClean="0"/>
              <a:t>07/12/2021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756203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1720" y="4695913"/>
            <a:ext cx="5079722" cy="111926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50846" y="4695913"/>
            <a:ext cx="5079722" cy="111926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78CC7FA-4DC8-4AC2-8BC3-7D8537098B71}" type="datetimeFigureOut">
              <a:rPr lang="en-GB" smtClean="0"/>
              <a:t>07/12/2021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503416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23277" y="939186"/>
            <a:ext cx="10308848" cy="340964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3278" y="4324325"/>
            <a:ext cx="5056377" cy="2119285"/>
          </a:xfrm>
        </p:spPr>
        <p:txBody>
          <a:bodyPr anchor="b"/>
          <a:lstStyle>
            <a:lvl1pPr marL="0" indent="0">
              <a:buNone/>
              <a:defRPr sz="3137" b="1"/>
            </a:lvl1pPr>
            <a:lvl2pPr marL="597606" indent="0">
              <a:buNone/>
              <a:defRPr sz="2614" b="1"/>
            </a:lvl2pPr>
            <a:lvl3pPr marL="1195212" indent="0">
              <a:buNone/>
              <a:defRPr sz="2353" b="1"/>
            </a:lvl3pPr>
            <a:lvl4pPr marL="1792818" indent="0">
              <a:buNone/>
              <a:defRPr sz="2091" b="1"/>
            </a:lvl4pPr>
            <a:lvl5pPr marL="2390424" indent="0">
              <a:buNone/>
              <a:defRPr sz="2091" b="1"/>
            </a:lvl5pPr>
            <a:lvl6pPr marL="2988031" indent="0">
              <a:buNone/>
              <a:defRPr sz="2091" b="1"/>
            </a:lvl6pPr>
            <a:lvl7pPr marL="3585637" indent="0">
              <a:buNone/>
              <a:defRPr sz="2091" b="1"/>
            </a:lvl7pPr>
            <a:lvl8pPr marL="4183243" indent="0">
              <a:buNone/>
              <a:defRPr sz="2091" b="1"/>
            </a:lvl8pPr>
            <a:lvl9pPr marL="4780849" indent="0">
              <a:buNone/>
              <a:defRPr sz="2091" b="1"/>
            </a:lvl9pPr>
          </a:lstStyle>
          <a:p>
            <a:pPr lvl="0"/>
            <a:r>
              <a:rPr lang="en-US"/>
              <a:t>Click to edit Master text styles</a:t>
            </a:r>
          </a:p>
        </p:txBody>
      </p:sp>
      <p:sp>
        <p:nvSpPr>
          <p:cNvPr id="4" name="Content Placeholder 3"/>
          <p:cNvSpPr>
            <a:spLocks noGrp="1"/>
          </p:cNvSpPr>
          <p:nvPr>
            <p:ph sz="half" idx="2"/>
          </p:nvPr>
        </p:nvSpPr>
        <p:spPr>
          <a:xfrm>
            <a:off x="823278" y="6443610"/>
            <a:ext cx="5056377" cy="9477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50847" y="4324325"/>
            <a:ext cx="5081279" cy="2119285"/>
          </a:xfrm>
        </p:spPr>
        <p:txBody>
          <a:bodyPr anchor="b"/>
          <a:lstStyle>
            <a:lvl1pPr marL="0" indent="0">
              <a:buNone/>
              <a:defRPr sz="3137" b="1"/>
            </a:lvl1pPr>
            <a:lvl2pPr marL="597606" indent="0">
              <a:buNone/>
              <a:defRPr sz="2614" b="1"/>
            </a:lvl2pPr>
            <a:lvl3pPr marL="1195212" indent="0">
              <a:buNone/>
              <a:defRPr sz="2353" b="1"/>
            </a:lvl3pPr>
            <a:lvl4pPr marL="1792818" indent="0">
              <a:buNone/>
              <a:defRPr sz="2091" b="1"/>
            </a:lvl4pPr>
            <a:lvl5pPr marL="2390424" indent="0">
              <a:buNone/>
              <a:defRPr sz="2091" b="1"/>
            </a:lvl5pPr>
            <a:lvl6pPr marL="2988031" indent="0">
              <a:buNone/>
              <a:defRPr sz="2091" b="1"/>
            </a:lvl6pPr>
            <a:lvl7pPr marL="3585637" indent="0">
              <a:buNone/>
              <a:defRPr sz="2091" b="1"/>
            </a:lvl7pPr>
            <a:lvl8pPr marL="4183243" indent="0">
              <a:buNone/>
              <a:defRPr sz="2091" b="1"/>
            </a:lvl8pPr>
            <a:lvl9pPr marL="4780849" indent="0">
              <a:buNone/>
              <a:defRPr sz="2091" b="1"/>
            </a:lvl9pPr>
          </a:lstStyle>
          <a:p>
            <a:pPr lvl="0"/>
            <a:r>
              <a:rPr lang="en-US"/>
              <a:t>Click to edit Master text styles</a:t>
            </a:r>
          </a:p>
        </p:txBody>
      </p:sp>
      <p:sp>
        <p:nvSpPr>
          <p:cNvPr id="6" name="Content Placeholder 5"/>
          <p:cNvSpPr>
            <a:spLocks noGrp="1"/>
          </p:cNvSpPr>
          <p:nvPr>
            <p:ph sz="quarter" idx="4"/>
          </p:nvPr>
        </p:nvSpPr>
        <p:spPr>
          <a:xfrm>
            <a:off x="6050847" y="6443610"/>
            <a:ext cx="5081279" cy="9477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8CC7FA-4DC8-4AC2-8BC3-7D8537098B71}" type="datetimeFigureOut">
              <a:rPr lang="en-GB" smtClean="0"/>
              <a:t>07/12/2021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300273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78CC7FA-4DC8-4AC2-8BC3-7D8537098B71}" type="datetimeFigureOut">
              <a:rPr lang="en-GB" smtClean="0"/>
              <a:t>07/12/2021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696946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8CC7FA-4DC8-4AC2-8BC3-7D8537098B71}" type="datetimeFigureOut">
              <a:rPr lang="en-GB" smtClean="0"/>
              <a:t>07/12/2021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889285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3277" y="1176020"/>
            <a:ext cx="3854924" cy="4116070"/>
          </a:xfrm>
        </p:spPr>
        <p:txBody>
          <a:bodyPr anchor="b"/>
          <a:lstStyle>
            <a:lvl1pPr>
              <a:defRPr sz="4183"/>
            </a:lvl1pPr>
          </a:lstStyle>
          <a:p>
            <a:r>
              <a:rPr lang="en-US"/>
              <a:t>Click to edit Master title style</a:t>
            </a:r>
            <a:endParaRPr lang="en-US" dirty="0"/>
          </a:p>
        </p:txBody>
      </p:sp>
      <p:sp>
        <p:nvSpPr>
          <p:cNvPr id="3" name="Content Placeholder 2"/>
          <p:cNvSpPr>
            <a:spLocks noGrp="1"/>
          </p:cNvSpPr>
          <p:nvPr>
            <p:ph idx="1"/>
          </p:nvPr>
        </p:nvSpPr>
        <p:spPr>
          <a:xfrm>
            <a:off x="5081279" y="2539880"/>
            <a:ext cx="6050846" cy="12536047"/>
          </a:xfrm>
        </p:spPr>
        <p:txBody>
          <a:bodyPr/>
          <a:lstStyle>
            <a:lvl1pPr>
              <a:defRPr sz="4183"/>
            </a:lvl1pPr>
            <a:lvl2pPr>
              <a:defRPr sz="3660"/>
            </a:lvl2pPr>
            <a:lvl3pPr>
              <a:defRPr sz="3137"/>
            </a:lvl3pPr>
            <a:lvl4pPr>
              <a:defRPr sz="2614"/>
            </a:lvl4pPr>
            <a:lvl5pPr>
              <a:defRPr sz="2614"/>
            </a:lvl5pPr>
            <a:lvl6pPr>
              <a:defRPr sz="2614"/>
            </a:lvl6pPr>
            <a:lvl7pPr>
              <a:defRPr sz="2614"/>
            </a:lvl7pPr>
            <a:lvl8pPr>
              <a:defRPr sz="2614"/>
            </a:lvl8pPr>
            <a:lvl9pPr>
              <a:defRPr sz="261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3277" y="5292090"/>
            <a:ext cx="3854924" cy="9804251"/>
          </a:xfrm>
        </p:spPr>
        <p:txBody>
          <a:bodyPr/>
          <a:lstStyle>
            <a:lvl1pPr marL="0" indent="0">
              <a:buNone/>
              <a:defRPr sz="2091"/>
            </a:lvl1pPr>
            <a:lvl2pPr marL="597606" indent="0">
              <a:buNone/>
              <a:defRPr sz="1830"/>
            </a:lvl2pPr>
            <a:lvl3pPr marL="1195212" indent="0">
              <a:buNone/>
              <a:defRPr sz="1569"/>
            </a:lvl3pPr>
            <a:lvl4pPr marL="1792818" indent="0">
              <a:buNone/>
              <a:defRPr sz="1307"/>
            </a:lvl4pPr>
            <a:lvl5pPr marL="2390424" indent="0">
              <a:buNone/>
              <a:defRPr sz="1307"/>
            </a:lvl5pPr>
            <a:lvl6pPr marL="2988031" indent="0">
              <a:buNone/>
              <a:defRPr sz="1307"/>
            </a:lvl6pPr>
            <a:lvl7pPr marL="3585637" indent="0">
              <a:buNone/>
              <a:defRPr sz="1307"/>
            </a:lvl7pPr>
            <a:lvl8pPr marL="4183243" indent="0">
              <a:buNone/>
              <a:defRPr sz="1307"/>
            </a:lvl8pPr>
            <a:lvl9pPr marL="4780849" indent="0">
              <a:buNone/>
              <a:defRPr sz="1307"/>
            </a:lvl9pPr>
          </a:lstStyle>
          <a:p>
            <a:pPr lvl="0"/>
            <a:r>
              <a:rPr lang="en-US"/>
              <a:t>Click to edit Master text styles</a:t>
            </a:r>
          </a:p>
        </p:txBody>
      </p:sp>
      <p:sp>
        <p:nvSpPr>
          <p:cNvPr id="5" name="Date Placeholder 4"/>
          <p:cNvSpPr>
            <a:spLocks noGrp="1"/>
          </p:cNvSpPr>
          <p:nvPr>
            <p:ph type="dt" sz="half" idx="10"/>
          </p:nvPr>
        </p:nvSpPr>
        <p:spPr/>
        <p:txBody>
          <a:bodyPr/>
          <a:lstStyle/>
          <a:p>
            <a:fld id="{378CC7FA-4DC8-4AC2-8BC3-7D8537098B71}" type="datetimeFigureOut">
              <a:rPr lang="en-GB" smtClean="0"/>
              <a:t>07/12/2021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4224319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3277" y="1176020"/>
            <a:ext cx="3854924" cy="4116070"/>
          </a:xfrm>
        </p:spPr>
        <p:txBody>
          <a:bodyPr anchor="b"/>
          <a:lstStyle>
            <a:lvl1pPr>
              <a:defRPr sz="4183"/>
            </a:lvl1pPr>
          </a:lstStyle>
          <a:p>
            <a:r>
              <a:rPr lang="en-US"/>
              <a:t>Click to edit Master title style</a:t>
            </a:r>
            <a:endParaRPr lang="en-US" dirty="0"/>
          </a:p>
        </p:txBody>
      </p:sp>
      <p:sp>
        <p:nvSpPr>
          <p:cNvPr id="3" name="Picture Placeholder 2"/>
          <p:cNvSpPr>
            <a:spLocks noGrp="1" noChangeAspect="1"/>
          </p:cNvSpPr>
          <p:nvPr>
            <p:ph type="pic" idx="1"/>
          </p:nvPr>
        </p:nvSpPr>
        <p:spPr>
          <a:xfrm>
            <a:off x="5081279" y="2539880"/>
            <a:ext cx="6050846" cy="12536047"/>
          </a:xfrm>
        </p:spPr>
        <p:txBody>
          <a:bodyPr anchor="t"/>
          <a:lstStyle>
            <a:lvl1pPr marL="0" indent="0">
              <a:buNone/>
              <a:defRPr sz="4183"/>
            </a:lvl1pPr>
            <a:lvl2pPr marL="597606" indent="0">
              <a:buNone/>
              <a:defRPr sz="3660"/>
            </a:lvl2pPr>
            <a:lvl3pPr marL="1195212" indent="0">
              <a:buNone/>
              <a:defRPr sz="3137"/>
            </a:lvl3pPr>
            <a:lvl4pPr marL="1792818" indent="0">
              <a:buNone/>
              <a:defRPr sz="2614"/>
            </a:lvl4pPr>
            <a:lvl5pPr marL="2390424" indent="0">
              <a:buNone/>
              <a:defRPr sz="2614"/>
            </a:lvl5pPr>
            <a:lvl6pPr marL="2988031" indent="0">
              <a:buNone/>
              <a:defRPr sz="2614"/>
            </a:lvl6pPr>
            <a:lvl7pPr marL="3585637" indent="0">
              <a:buNone/>
              <a:defRPr sz="2614"/>
            </a:lvl7pPr>
            <a:lvl8pPr marL="4183243" indent="0">
              <a:buNone/>
              <a:defRPr sz="2614"/>
            </a:lvl8pPr>
            <a:lvl9pPr marL="4780849" indent="0">
              <a:buNone/>
              <a:defRPr sz="2614"/>
            </a:lvl9pPr>
          </a:lstStyle>
          <a:p>
            <a:r>
              <a:rPr lang="en-US"/>
              <a:t>Click icon to add picture</a:t>
            </a:r>
            <a:endParaRPr lang="en-US" dirty="0"/>
          </a:p>
        </p:txBody>
      </p:sp>
      <p:sp>
        <p:nvSpPr>
          <p:cNvPr id="4" name="Text Placeholder 3"/>
          <p:cNvSpPr>
            <a:spLocks noGrp="1"/>
          </p:cNvSpPr>
          <p:nvPr>
            <p:ph type="body" sz="half" idx="2"/>
          </p:nvPr>
        </p:nvSpPr>
        <p:spPr>
          <a:xfrm>
            <a:off x="823277" y="5292090"/>
            <a:ext cx="3854924" cy="9804251"/>
          </a:xfrm>
        </p:spPr>
        <p:txBody>
          <a:bodyPr/>
          <a:lstStyle>
            <a:lvl1pPr marL="0" indent="0">
              <a:buNone/>
              <a:defRPr sz="2091"/>
            </a:lvl1pPr>
            <a:lvl2pPr marL="597606" indent="0">
              <a:buNone/>
              <a:defRPr sz="1830"/>
            </a:lvl2pPr>
            <a:lvl3pPr marL="1195212" indent="0">
              <a:buNone/>
              <a:defRPr sz="1569"/>
            </a:lvl3pPr>
            <a:lvl4pPr marL="1792818" indent="0">
              <a:buNone/>
              <a:defRPr sz="1307"/>
            </a:lvl4pPr>
            <a:lvl5pPr marL="2390424" indent="0">
              <a:buNone/>
              <a:defRPr sz="1307"/>
            </a:lvl5pPr>
            <a:lvl6pPr marL="2988031" indent="0">
              <a:buNone/>
              <a:defRPr sz="1307"/>
            </a:lvl6pPr>
            <a:lvl7pPr marL="3585637" indent="0">
              <a:buNone/>
              <a:defRPr sz="1307"/>
            </a:lvl7pPr>
            <a:lvl8pPr marL="4183243" indent="0">
              <a:buNone/>
              <a:defRPr sz="1307"/>
            </a:lvl8pPr>
            <a:lvl9pPr marL="4780849" indent="0">
              <a:buNone/>
              <a:defRPr sz="1307"/>
            </a:lvl9pPr>
          </a:lstStyle>
          <a:p>
            <a:pPr lvl="0"/>
            <a:r>
              <a:rPr lang="en-US"/>
              <a:t>Click to edit Master text styles</a:t>
            </a:r>
          </a:p>
        </p:txBody>
      </p:sp>
      <p:sp>
        <p:nvSpPr>
          <p:cNvPr id="5" name="Date Placeholder 4"/>
          <p:cNvSpPr>
            <a:spLocks noGrp="1"/>
          </p:cNvSpPr>
          <p:nvPr>
            <p:ph type="dt" sz="half" idx="10"/>
          </p:nvPr>
        </p:nvSpPr>
        <p:spPr/>
        <p:txBody>
          <a:bodyPr/>
          <a:lstStyle/>
          <a:p>
            <a:fld id="{378CC7FA-4DC8-4AC2-8BC3-7D8537098B71}" type="datetimeFigureOut">
              <a:rPr lang="en-GB" smtClean="0"/>
              <a:t>07/12/2021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68814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07/12/2021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007413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553357" y="939183"/>
            <a:ext cx="2577212" cy="149493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21720" y="939183"/>
            <a:ext cx="7582233" cy="1494933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07/12/2021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584349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21720" y="939186"/>
            <a:ext cx="10308848" cy="340964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21720" y="4695913"/>
            <a:ext cx="10308848" cy="1119260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720" y="16349948"/>
            <a:ext cx="2689265" cy="939183"/>
          </a:xfrm>
          <a:prstGeom prst="rect">
            <a:avLst/>
          </a:prstGeom>
        </p:spPr>
        <p:txBody>
          <a:bodyPr vert="horz" lIns="91440" tIns="45720" rIns="91440" bIns="45720" rtlCol="0" anchor="ctr"/>
          <a:lstStyle>
            <a:lvl1pPr algn="l">
              <a:defRPr sz="1569">
                <a:solidFill>
                  <a:schemeClr val="tx1">
                    <a:tint val="75000"/>
                  </a:schemeClr>
                </a:solidFill>
              </a:defRPr>
            </a:lvl1pPr>
          </a:lstStyle>
          <a:p>
            <a:fld id="{378CC7FA-4DC8-4AC2-8BC3-7D8537098B71}" type="datetimeFigureOut">
              <a:rPr lang="en-GB" smtClean="0"/>
              <a:t>07/12/2021</a:t>
            </a:fld>
            <a:endParaRPr lang="en-GB"/>
          </a:p>
        </p:txBody>
      </p:sp>
      <p:sp>
        <p:nvSpPr>
          <p:cNvPr id="5" name="Footer Placeholder 4"/>
          <p:cNvSpPr>
            <a:spLocks noGrp="1"/>
          </p:cNvSpPr>
          <p:nvPr>
            <p:ph type="ftr" sz="quarter" idx="3"/>
          </p:nvPr>
        </p:nvSpPr>
        <p:spPr>
          <a:xfrm>
            <a:off x="3959196" y="16349948"/>
            <a:ext cx="4033897" cy="939183"/>
          </a:xfrm>
          <a:prstGeom prst="rect">
            <a:avLst/>
          </a:prstGeom>
        </p:spPr>
        <p:txBody>
          <a:bodyPr vert="horz" lIns="91440" tIns="45720" rIns="91440" bIns="45720" rtlCol="0" anchor="ctr"/>
          <a:lstStyle>
            <a:lvl1pPr algn="ctr">
              <a:defRPr sz="156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441303" y="16349948"/>
            <a:ext cx="2689265" cy="939183"/>
          </a:xfrm>
          <a:prstGeom prst="rect">
            <a:avLst/>
          </a:prstGeom>
        </p:spPr>
        <p:txBody>
          <a:bodyPr vert="horz" lIns="91440" tIns="45720" rIns="91440" bIns="45720" rtlCol="0" anchor="ctr"/>
          <a:lstStyle>
            <a:lvl1pPr algn="r">
              <a:defRPr sz="1569">
                <a:solidFill>
                  <a:schemeClr val="tx1">
                    <a:tint val="75000"/>
                  </a:schemeClr>
                </a:solidFill>
              </a:defRPr>
            </a:lvl1pPr>
          </a:lstStyle>
          <a:p>
            <a:fld id="{9279427D-ACDB-44CB-AE16-16FE043BA36C}" type="slidenum">
              <a:rPr lang="en-GB" smtClean="0"/>
              <a:t>‹#›</a:t>
            </a:fld>
            <a:endParaRPr lang="en-GB"/>
          </a:p>
        </p:txBody>
      </p:sp>
    </p:spTree>
    <p:extLst>
      <p:ext uri="{BB962C8B-B14F-4D97-AF65-F5344CB8AC3E}">
        <p14:creationId xmlns:p14="http://schemas.microsoft.com/office/powerpoint/2010/main" val="1250769403"/>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1195212" rtl="0" eaLnBrk="1" latinLnBrk="0" hangingPunct="1">
        <a:lnSpc>
          <a:spcPct val="90000"/>
        </a:lnSpc>
        <a:spcBef>
          <a:spcPct val="0"/>
        </a:spcBef>
        <a:buNone/>
        <a:defRPr sz="5751" kern="1200">
          <a:solidFill>
            <a:schemeClr val="tx1"/>
          </a:solidFill>
          <a:latin typeface="+mj-lt"/>
          <a:ea typeface="+mj-ea"/>
          <a:cs typeface="+mj-cs"/>
        </a:defRPr>
      </a:lvl1pPr>
    </p:titleStyle>
    <p:bodyStyle>
      <a:lvl1pPr marL="298803" indent="-298803" algn="l" defTabSz="1195212" rtl="0" eaLnBrk="1" latinLnBrk="0" hangingPunct="1">
        <a:lnSpc>
          <a:spcPct val="90000"/>
        </a:lnSpc>
        <a:spcBef>
          <a:spcPts val="1307"/>
        </a:spcBef>
        <a:buFont typeface="Arial" panose="020B0604020202020204" pitchFamily="34" charset="0"/>
        <a:buChar char="•"/>
        <a:defRPr sz="3660" kern="1200">
          <a:solidFill>
            <a:schemeClr val="tx1"/>
          </a:solidFill>
          <a:latin typeface="+mn-lt"/>
          <a:ea typeface="+mn-ea"/>
          <a:cs typeface="+mn-cs"/>
        </a:defRPr>
      </a:lvl1pPr>
      <a:lvl2pPr marL="896409" indent="-298803" algn="l" defTabSz="1195212" rtl="0" eaLnBrk="1" latinLnBrk="0" hangingPunct="1">
        <a:lnSpc>
          <a:spcPct val="90000"/>
        </a:lnSpc>
        <a:spcBef>
          <a:spcPts val="654"/>
        </a:spcBef>
        <a:buFont typeface="Arial" panose="020B0604020202020204" pitchFamily="34" charset="0"/>
        <a:buChar char="•"/>
        <a:defRPr sz="3137" kern="1200">
          <a:solidFill>
            <a:schemeClr val="tx1"/>
          </a:solidFill>
          <a:latin typeface="+mn-lt"/>
          <a:ea typeface="+mn-ea"/>
          <a:cs typeface="+mn-cs"/>
        </a:defRPr>
      </a:lvl2pPr>
      <a:lvl3pPr marL="1494015" indent="-298803" algn="l" defTabSz="1195212" rtl="0" eaLnBrk="1" latinLnBrk="0" hangingPunct="1">
        <a:lnSpc>
          <a:spcPct val="90000"/>
        </a:lnSpc>
        <a:spcBef>
          <a:spcPts val="654"/>
        </a:spcBef>
        <a:buFont typeface="Arial" panose="020B0604020202020204" pitchFamily="34" charset="0"/>
        <a:buChar char="•"/>
        <a:defRPr sz="2614" kern="1200">
          <a:solidFill>
            <a:schemeClr val="tx1"/>
          </a:solidFill>
          <a:latin typeface="+mn-lt"/>
          <a:ea typeface="+mn-ea"/>
          <a:cs typeface="+mn-cs"/>
        </a:defRPr>
      </a:lvl3pPr>
      <a:lvl4pPr marL="2091621"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4pPr>
      <a:lvl5pPr marL="2689228"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5pPr>
      <a:lvl6pPr marL="3286834"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6pPr>
      <a:lvl7pPr marL="3884440"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7pPr>
      <a:lvl8pPr marL="4482046"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8pPr>
      <a:lvl9pPr marL="5079652"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9pPr>
    </p:bodyStyle>
    <p:otherStyle>
      <a:defPPr>
        <a:defRPr lang="en-US"/>
      </a:defPPr>
      <a:lvl1pPr marL="0" algn="l" defTabSz="1195212" rtl="0" eaLnBrk="1" latinLnBrk="0" hangingPunct="1">
        <a:defRPr sz="2353" kern="1200">
          <a:solidFill>
            <a:schemeClr val="tx1"/>
          </a:solidFill>
          <a:latin typeface="+mn-lt"/>
          <a:ea typeface="+mn-ea"/>
          <a:cs typeface="+mn-cs"/>
        </a:defRPr>
      </a:lvl1pPr>
      <a:lvl2pPr marL="597606" algn="l" defTabSz="1195212" rtl="0" eaLnBrk="1" latinLnBrk="0" hangingPunct="1">
        <a:defRPr sz="2353" kern="1200">
          <a:solidFill>
            <a:schemeClr val="tx1"/>
          </a:solidFill>
          <a:latin typeface="+mn-lt"/>
          <a:ea typeface="+mn-ea"/>
          <a:cs typeface="+mn-cs"/>
        </a:defRPr>
      </a:lvl2pPr>
      <a:lvl3pPr marL="1195212" algn="l" defTabSz="1195212" rtl="0" eaLnBrk="1" latinLnBrk="0" hangingPunct="1">
        <a:defRPr sz="2353" kern="1200">
          <a:solidFill>
            <a:schemeClr val="tx1"/>
          </a:solidFill>
          <a:latin typeface="+mn-lt"/>
          <a:ea typeface="+mn-ea"/>
          <a:cs typeface="+mn-cs"/>
        </a:defRPr>
      </a:lvl3pPr>
      <a:lvl4pPr marL="1792818" algn="l" defTabSz="1195212" rtl="0" eaLnBrk="1" latinLnBrk="0" hangingPunct="1">
        <a:defRPr sz="2353" kern="1200">
          <a:solidFill>
            <a:schemeClr val="tx1"/>
          </a:solidFill>
          <a:latin typeface="+mn-lt"/>
          <a:ea typeface="+mn-ea"/>
          <a:cs typeface="+mn-cs"/>
        </a:defRPr>
      </a:lvl4pPr>
      <a:lvl5pPr marL="2390424" algn="l" defTabSz="1195212" rtl="0" eaLnBrk="1" latinLnBrk="0" hangingPunct="1">
        <a:defRPr sz="2353" kern="1200">
          <a:solidFill>
            <a:schemeClr val="tx1"/>
          </a:solidFill>
          <a:latin typeface="+mn-lt"/>
          <a:ea typeface="+mn-ea"/>
          <a:cs typeface="+mn-cs"/>
        </a:defRPr>
      </a:lvl5pPr>
      <a:lvl6pPr marL="2988031" algn="l" defTabSz="1195212" rtl="0" eaLnBrk="1" latinLnBrk="0" hangingPunct="1">
        <a:defRPr sz="2353" kern="1200">
          <a:solidFill>
            <a:schemeClr val="tx1"/>
          </a:solidFill>
          <a:latin typeface="+mn-lt"/>
          <a:ea typeface="+mn-ea"/>
          <a:cs typeface="+mn-cs"/>
        </a:defRPr>
      </a:lvl6pPr>
      <a:lvl7pPr marL="3585637" algn="l" defTabSz="1195212" rtl="0" eaLnBrk="1" latinLnBrk="0" hangingPunct="1">
        <a:defRPr sz="2353" kern="1200">
          <a:solidFill>
            <a:schemeClr val="tx1"/>
          </a:solidFill>
          <a:latin typeface="+mn-lt"/>
          <a:ea typeface="+mn-ea"/>
          <a:cs typeface="+mn-cs"/>
        </a:defRPr>
      </a:lvl7pPr>
      <a:lvl8pPr marL="4183243" algn="l" defTabSz="1195212" rtl="0" eaLnBrk="1" latinLnBrk="0" hangingPunct="1">
        <a:defRPr sz="2353" kern="1200">
          <a:solidFill>
            <a:schemeClr val="tx1"/>
          </a:solidFill>
          <a:latin typeface="+mn-lt"/>
          <a:ea typeface="+mn-ea"/>
          <a:cs typeface="+mn-cs"/>
        </a:defRPr>
      </a:lvl8pPr>
      <a:lvl9pPr marL="4780849" algn="l" defTabSz="1195212" rtl="0" eaLnBrk="1" latinLnBrk="0" hangingPunct="1">
        <a:defRPr sz="235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44856"/>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577E6DF-4EA3-D14D-8E13-28AB8D609DDE}"/>
              </a:ext>
            </a:extLst>
          </p:cNvPr>
          <p:cNvSpPr/>
          <p:nvPr/>
        </p:nvSpPr>
        <p:spPr>
          <a:xfrm>
            <a:off x="2323230" y="154398"/>
            <a:ext cx="9366739" cy="16790884"/>
          </a:xfrm>
          <a:prstGeom prst="rect">
            <a:avLst/>
          </a:prstGeom>
          <a:solidFill>
            <a:schemeClr val="bg1"/>
          </a:solidFill>
          <a:ln w="412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“With languages, you are at home anywhere.” Roger Bacon4hes</a:t>
            </a:r>
            <a:endParaRPr lang="en-US" dirty="0"/>
          </a:p>
        </p:txBody>
      </p:sp>
      <p:sp>
        <p:nvSpPr>
          <p:cNvPr id="284" name="Rectangle 283">
            <a:extLst>
              <a:ext uri="{FF2B5EF4-FFF2-40B4-BE49-F238E27FC236}">
                <a16:creationId xmlns:a16="http://schemas.microsoft.com/office/drawing/2014/main" id="{6B5CF508-9F97-7344-A588-8737134FC758}"/>
              </a:ext>
            </a:extLst>
          </p:cNvPr>
          <p:cNvSpPr/>
          <p:nvPr/>
        </p:nvSpPr>
        <p:spPr>
          <a:xfrm>
            <a:off x="3758074" y="1087492"/>
            <a:ext cx="5465597" cy="1341947"/>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5" name="Block Arc 284"/>
          <p:cNvSpPr/>
          <p:nvPr/>
        </p:nvSpPr>
        <p:spPr>
          <a:xfrm rot="5400000">
            <a:off x="6050404" y="971429"/>
            <a:ext cx="5459383" cy="5669360"/>
          </a:xfrm>
          <a:prstGeom prst="blockArc">
            <a:avLst>
              <a:gd name="adj1" fmla="val 10800000"/>
              <a:gd name="adj2" fmla="val 133611"/>
              <a:gd name="adj3" fmla="val 2507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86" name="Rectangle 285">
            <a:extLst>
              <a:ext uri="{FF2B5EF4-FFF2-40B4-BE49-F238E27FC236}">
                <a16:creationId xmlns:a16="http://schemas.microsoft.com/office/drawing/2014/main" id="{6B5CF508-9F97-7344-A588-8737134FC758}"/>
              </a:ext>
            </a:extLst>
          </p:cNvPr>
          <p:cNvSpPr/>
          <p:nvPr/>
        </p:nvSpPr>
        <p:spPr>
          <a:xfrm>
            <a:off x="4457004" y="5268878"/>
            <a:ext cx="4871246" cy="12669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9" name="Block Arc 278"/>
          <p:cNvSpPr/>
          <p:nvPr/>
        </p:nvSpPr>
        <p:spPr>
          <a:xfrm rot="16200000">
            <a:off x="3072740" y="4650478"/>
            <a:ext cx="4693003" cy="5933538"/>
          </a:xfrm>
          <a:prstGeom prst="blockArc">
            <a:avLst>
              <a:gd name="adj1" fmla="val 10800000"/>
              <a:gd name="adj2" fmla="val 133611"/>
              <a:gd name="adj3" fmla="val 2507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78" name="Rectangle 277">
            <a:extLst>
              <a:ext uri="{FF2B5EF4-FFF2-40B4-BE49-F238E27FC236}">
                <a16:creationId xmlns:a16="http://schemas.microsoft.com/office/drawing/2014/main" id="{6B5CF508-9F97-7344-A588-8737134FC758}"/>
              </a:ext>
            </a:extLst>
          </p:cNvPr>
          <p:cNvSpPr/>
          <p:nvPr/>
        </p:nvSpPr>
        <p:spPr>
          <a:xfrm>
            <a:off x="4548135" y="8761570"/>
            <a:ext cx="5115920" cy="120404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7" name="Block Arc 276"/>
          <p:cNvSpPr/>
          <p:nvPr/>
        </p:nvSpPr>
        <p:spPr>
          <a:xfrm rot="5400000">
            <a:off x="6927758" y="8411502"/>
            <a:ext cx="4318702" cy="4994968"/>
          </a:xfrm>
          <a:prstGeom prst="blockArc">
            <a:avLst>
              <a:gd name="adj1" fmla="val 10800000"/>
              <a:gd name="adj2" fmla="val 133611"/>
              <a:gd name="adj3" fmla="val 2507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1" name="Rectangle 160">
            <a:extLst>
              <a:ext uri="{FF2B5EF4-FFF2-40B4-BE49-F238E27FC236}">
                <a16:creationId xmlns:a16="http://schemas.microsoft.com/office/drawing/2014/main" id="{6B5CF508-9F97-7344-A588-8737134FC758}"/>
              </a:ext>
            </a:extLst>
          </p:cNvPr>
          <p:cNvSpPr/>
          <p:nvPr/>
        </p:nvSpPr>
        <p:spPr>
          <a:xfrm>
            <a:off x="4798106" y="15555299"/>
            <a:ext cx="5650614" cy="115489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Block Arc 159"/>
          <p:cNvSpPr/>
          <p:nvPr/>
        </p:nvSpPr>
        <p:spPr>
          <a:xfrm rot="16200000">
            <a:off x="2470321" y="12019241"/>
            <a:ext cx="4782894" cy="4599017"/>
          </a:xfrm>
          <a:prstGeom prst="blockArc">
            <a:avLst>
              <a:gd name="adj1" fmla="val 10800000"/>
              <a:gd name="adj2" fmla="val 133611"/>
              <a:gd name="adj3" fmla="val 2507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8" name="Rectangle 157">
            <a:extLst>
              <a:ext uri="{FF2B5EF4-FFF2-40B4-BE49-F238E27FC236}">
                <a16:creationId xmlns:a16="http://schemas.microsoft.com/office/drawing/2014/main" id="{6B5CF508-9F97-7344-A588-8737134FC758}"/>
              </a:ext>
            </a:extLst>
          </p:cNvPr>
          <p:cNvSpPr/>
          <p:nvPr/>
        </p:nvSpPr>
        <p:spPr>
          <a:xfrm>
            <a:off x="4861768" y="11929334"/>
            <a:ext cx="5006694" cy="1137034"/>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1" name="TextBox 400">
            <a:extLst>
              <a:ext uri="{FF2B5EF4-FFF2-40B4-BE49-F238E27FC236}">
                <a16:creationId xmlns:a16="http://schemas.microsoft.com/office/drawing/2014/main" id="{189D5999-43F7-F641-9393-172A969C8B1F}"/>
              </a:ext>
            </a:extLst>
          </p:cNvPr>
          <p:cNvSpPr txBox="1"/>
          <p:nvPr/>
        </p:nvSpPr>
        <p:spPr>
          <a:xfrm>
            <a:off x="2039965" y="17040991"/>
            <a:ext cx="9582663" cy="630942"/>
          </a:xfrm>
          <a:prstGeom prst="rect">
            <a:avLst/>
          </a:prstGeom>
          <a:noFill/>
        </p:spPr>
        <p:txBody>
          <a:bodyPr wrap="square" rtlCol="0">
            <a:spAutoFit/>
          </a:bodyPr>
          <a:lstStyle/>
          <a:p>
            <a:pPr algn="ctr"/>
            <a:r>
              <a:rPr lang="en-US" sz="1200" dirty="0" smtClean="0">
                <a:solidFill>
                  <a:schemeClr val="bg1"/>
                </a:solidFill>
                <a:latin typeface="XCCW Joined PC5a" panose="03050602040000000000" pitchFamily="66" charset="0"/>
              </a:rPr>
              <a:t>          </a:t>
            </a:r>
            <a:r>
              <a:rPr lang="en-US" sz="1200" dirty="0" smtClean="0">
                <a:solidFill>
                  <a:schemeClr val="bg1"/>
                </a:solidFill>
                <a:latin typeface="XCCW Joined PC5a" panose="03050602040000000000" pitchFamily="66" charset="0"/>
              </a:rPr>
              <a:t>“If </a:t>
            </a:r>
            <a:r>
              <a:rPr lang="en-US" sz="1200" dirty="0">
                <a:solidFill>
                  <a:schemeClr val="bg1"/>
                </a:solidFill>
                <a:latin typeface="XCCW Joined PC5a" panose="03050602040000000000" pitchFamily="66" charset="0"/>
              </a:rPr>
              <a:t>you talk to a man in a language he understands, it goes to his head. If you talk to a man in his language that goes to his heart” Nelson Mandela</a:t>
            </a:r>
          </a:p>
          <a:p>
            <a:pPr algn="ctr"/>
            <a:r>
              <a:rPr lang="en-US" sz="1100" b="1" dirty="0" smtClean="0">
                <a:solidFill>
                  <a:schemeClr val="bg1"/>
                </a:solidFill>
              </a:rPr>
              <a:t> </a:t>
            </a:r>
            <a:endParaRPr lang="en-GB" sz="1100" dirty="0">
              <a:solidFill>
                <a:schemeClr val="bg1"/>
              </a:solidFill>
            </a:endParaRPr>
          </a:p>
        </p:txBody>
      </p:sp>
      <p:sp>
        <p:nvSpPr>
          <p:cNvPr id="41" name="Isosceles Triangle 40"/>
          <p:cNvSpPr/>
          <p:nvPr/>
        </p:nvSpPr>
        <p:spPr>
          <a:xfrm rot="16200000">
            <a:off x="2440139" y="1111502"/>
            <a:ext cx="1343190" cy="1292684"/>
          </a:xfrm>
          <a:prstGeom prs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6" name="Group 185"/>
          <p:cNvGrpSpPr/>
          <p:nvPr/>
        </p:nvGrpSpPr>
        <p:grpSpPr>
          <a:xfrm>
            <a:off x="10244136" y="15579018"/>
            <a:ext cx="1102257" cy="1090959"/>
            <a:chOff x="8039386" y="15336037"/>
            <a:chExt cx="1102257" cy="1090959"/>
          </a:xfrm>
        </p:grpSpPr>
        <p:sp>
          <p:nvSpPr>
            <p:cNvPr id="189" name="Oval 188">
              <a:extLst>
                <a:ext uri="{FF2B5EF4-FFF2-40B4-BE49-F238E27FC236}">
                  <a16:creationId xmlns:a16="http://schemas.microsoft.com/office/drawing/2014/main" id="{ACF0C630-75E2-F848-B9E5-7E5905E2C993}"/>
                </a:ext>
              </a:extLst>
            </p:cNvPr>
            <p:cNvSpPr/>
            <p:nvPr/>
          </p:nvSpPr>
          <p:spPr>
            <a:xfrm>
              <a:off x="8039386" y="15336037"/>
              <a:ext cx="1102257" cy="1090959"/>
            </a:xfrm>
            <a:prstGeom prst="ellipse">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TextBox 191"/>
            <p:cNvSpPr txBox="1"/>
            <p:nvPr/>
          </p:nvSpPr>
          <p:spPr>
            <a:xfrm>
              <a:off x="8271936" y="15388720"/>
              <a:ext cx="619069" cy="276999"/>
            </a:xfrm>
            <a:prstGeom prst="rect">
              <a:avLst/>
            </a:prstGeom>
            <a:noFill/>
          </p:spPr>
          <p:txBody>
            <a:bodyPr wrap="square" rtlCol="0">
              <a:spAutoFit/>
            </a:bodyPr>
            <a:lstStyle/>
            <a:p>
              <a:pPr algn="ctr"/>
              <a:r>
                <a:rPr lang="en-GB" sz="1200" b="1" dirty="0"/>
                <a:t>YEAR</a:t>
              </a:r>
              <a:endParaRPr lang="en-GB" sz="1100" b="1" dirty="0"/>
            </a:p>
          </p:txBody>
        </p:sp>
        <p:sp>
          <p:nvSpPr>
            <p:cNvPr id="193" name="TextBox 192">
              <a:extLst>
                <a:ext uri="{FF2B5EF4-FFF2-40B4-BE49-F238E27FC236}">
                  <a16:creationId xmlns:a16="http://schemas.microsoft.com/office/drawing/2014/main" id="{A8E84878-B999-3E45-A62E-A5D9A1ABF6E1}"/>
                </a:ext>
              </a:extLst>
            </p:cNvPr>
            <p:cNvSpPr txBox="1"/>
            <p:nvPr/>
          </p:nvSpPr>
          <p:spPr>
            <a:xfrm>
              <a:off x="8256516" y="15477622"/>
              <a:ext cx="649908" cy="923330"/>
            </a:xfrm>
            <a:prstGeom prst="rect">
              <a:avLst/>
            </a:prstGeom>
            <a:noFill/>
          </p:spPr>
          <p:txBody>
            <a:bodyPr wrap="square" rtlCol="0" anchor="ctr">
              <a:spAutoFit/>
            </a:bodyPr>
            <a:lstStyle/>
            <a:p>
              <a:pPr algn="ctr"/>
              <a:r>
                <a:rPr lang="en-US" sz="5400" b="1" dirty="0"/>
                <a:t>3</a:t>
              </a:r>
            </a:p>
          </p:txBody>
        </p:sp>
      </p:grpSp>
      <p:grpSp>
        <p:nvGrpSpPr>
          <p:cNvPr id="200" name="Group 199"/>
          <p:cNvGrpSpPr/>
          <p:nvPr/>
        </p:nvGrpSpPr>
        <p:grpSpPr>
          <a:xfrm>
            <a:off x="3890180" y="7071768"/>
            <a:ext cx="1102257" cy="1090959"/>
            <a:chOff x="8039386" y="15336037"/>
            <a:chExt cx="1102257" cy="1090959"/>
          </a:xfrm>
        </p:grpSpPr>
        <p:sp>
          <p:nvSpPr>
            <p:cNvPr id="201" name="Oval 200">
              <a:extLst>
                <a:ext uri="{FF2B5EF4-FFF2-40B4-BE49-F238E27FC236}">
                  <a16:creationId xmlns:a16="http://schemas.microsoft.com/office/drawing/2014/main" id="{ACF0C630-75E2-F848-B9E5-7E5905E2C993}"/>
                </a:ext>
              </a:extLst>
            </p:cNvPr>
            <p:cNvSpPr/>
            <p:nvPr/>
          </p:nvSpPr>
          <p:spPr>
            <a:xfrm>
              <a:off x="8039386" y="15336037"/>
              <a:ext cx="1102257" cy="1090959"/>
            </a:xfrm>
            <a:prstGeom prst="ellipse">
              <a:avLst/>
            </a:prstGeom>
            <a:solidFill>
              <a:schemeClr val="bg1"/>
            </a:solidFill>
            <a:ln w="762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2" name="TextBox 201"/>
            <p:cNvSpPr txBox="1"/>
            <p:nvPr/>
          </p:nvSpPr>
          <p:spPr>
            <a:xfrm>
              <a:off x="8271936" y="15388720"/>
              <a:ext cx="619069" cy="276999"/>
            </a:xfrm>
            <a:prstGeom prst="rect">
              <a:avLst/>
            </a:prstGeom>
            <a:noFill/>
            <a:ln>
              <a:solidFill>
                <a:schemeClr val="accent6"/>
              </a:solidFill>
            </a:ln>
          </p:spPr>
          <p:txBody>
            <a:bodyPr wrap="square" rtlCol="0">
              <a:spAutoFit/>
            </a:bodyPr>
            <a:lstStyle/>
            <a:p>
              <a:pPr algn="ctr"/>
              <a:r>
                <a:rPr lang="en-GB" sz="1200" b="1" dirty="0"/>
                <a:t>YEAR</a:t>
              </a:r>
              <a:endParaRPr lang="en-GB" sz="1100" b="1" dirty="0"/>
            </a:p>
          </p:txBody>
        </p:sp>
        <p:sp>
          <p:nvSpPr>
            <p:cNvPr id="203" name="TextBox 202">
              <a:extLst>
                <a:ext uri="{FF2B5EF4-FFF2-40B4-BE49-F238E27FC236}">
                  <a16:creationId xmlns:a16="http://schemas.microsoft.com/office/drawing/2014/main" id="{A8E84878-B999-3E45-A62E-A5D9A1ABF6E1}"/>
                </a:ext>
              </a:extLst>
            </p:cNvPr>
            <p:cNvSpPr txBox="1"/>
            <p:nvPr/>
          </p:nvSpPr>
          <p:spPr>
            <a:xfrm>
              <a:off x="8256516" y="15477622"/>
              <a:ext cx="649908" cy="923330"/>
            </a:xfrm>
            <a:prstGeom prst="rect">
              <a:avLst/>
            </a:prstGeom>
            <a:noFill/>
            <a:ln>
              <a:noFill/>
            </a:ln>
          </p:spPr>
          <p:txBody>
            <a:bodyPr wrap="square" rtlCol="0" anchor="ctr">
              <a:spAutoFit/>
            </a:bodyPr>
            <a:lstStyle/>
            <a:p>
              <a:pPr algn="ctr"/>
              <a:r>
                <a:rPr lang="en-US" sz="5400" b="1" dirty="0"/>
                <a:t>5</a:t>
              </a:r>
            </a:p>
          </p:txBody>
        </p:sp>
      </p:grpSp>
      <p:grpSp>
        <p:nvGrpSpPr>
          <p:cNvPr id="204" name="Group 203"/>
          <p:cNvGrpSpPr/>
          <p:nvPr/>
        </p:nvGrpSpPr>
        <p:grpSpPr>
          <a:xfrm>
            <a:off x="8889673" y="3378368"/>
            <a:ext cx="1102257" cy="1090959"/>
            <a:chOff x="8039386" y="15336037"/>
            <a:chExt cx="1102257" cy="1090959"/>
          </a:xfrm>
          <a:noFill/>
        </p:grpSpPr>
        <p:sp>
          <p:nvSpPr>
            <p:cNvPr id="205" name="Oval 204">
              <a:extLst>
                <a:ext uri="{FF2B5EF4-FFF2-40B4-BE49-F238E27FC236}">
                  <a16:creationId xmlns:a16="http://schemas.microsoft.com/office/drawing/2014/main" id="{ACF0C630-75E2-F848-B9E5-7E5905E2C993}"/>
                </a:ext>
              </a:extLst>
            </p:cNvPr>
            <p:cNvSpPr/>
            <p:nvPr/>
          </p:nvSpPr>
          <p:spPr>
            <a:xfrm>
              <a:off x="8039386" y="15336037"/>
              <a:ext cx="1102257" cy="1090959"/>
            </a:xfrm>
            <a:prstGeom prst="ellipse">
              <a:avLst/>
            </a:prstGeom>
            <a:grpFill/>
            <a:ln w="76200">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 name="TextBox 205"/>
            <p:cNvSpPr txBox="1"/>
            <p:nvPr/>
          </p:nvSpPr>
          <p:spPr>
            <a:xfrm>
              <a:off x="8271936" y="15388720"/>
              <a:ext cx="619069" cy="276999"/>
            </a:xfrm>
            <a:prstGeom prst="rect">
              <a:avLst/>
            </a:prstGeom>
            <a:grpFill/>
            <a:ln>
              <a:solidFill>
                <a:srgbClr val="FF6600"/>
              </a:solidFill>
            </a:ln>
          </p:spPr>
          <p:txBody>
            <a:bodyPr wrap="square" rtlCol="0">
              <a:spAutoFit/>
            </a:bodyPr>
            <a:lstStyle/>
            <a:p>
              <a:pPr algn="ctr"/>
              <a:r>
                <a:rPr lang="en-GB" sz="1200" b="1" dirty="0"/>
                <a:t>YEAR</a:t>
              </a:r>
              <a:endParaRPr lang="en-GB" sz="1100" b="1" dirty="0"/>
            </a:p>
          </p:txBody>
        </p:sp>
        <p:sp>
          <p:nvSpPr>
            <p:cNvPr id="207" name="TextBox 206">
              <a:extLst>
                <a:ext uri="{FF2B5EF4-FFF2-40B4-BE49-F238E27FC236}">
                  <a16:creationId xmlns:a16="http://schemas.microsoft.com/office/drawing/2014/main" id="{A8E84878-B999-3E45-A62E-A5D9A1ABF6E1}"/>
                </a:ext>
              </a:extLst>
            </p:cNvPr>
            <p:cNvSpPr txBox="1"/>
            <p:nvPr/>
          </p:nvSpPr>
          <p:spPr>
            <a:xfrm>
              <a:off x="8256516" y="15477622"/>
              <a:ext cx="649908" cy="923330"/>
            </a:xfrm>
            <a:prstGeom prst="rect">
              <a:avLst/>
            </a:prstGeom>
            <a:grpFill/>
            <a:ln>
              <a:noFill/>
            </a:ln>
          </p:spPr>
          <p:txBody>
            <a:bodyPr wrap="square" rtlCol="0" anchor="ctr">
              <a:spAutoFit/>
            </a:bodyPr>
            <a:lstStyle/>
            <a:p>
              <a:pPr algn="ctr"/>
              <a:r>
                <a:rPr lang="en-US" sz="5400" b="1" dirty="0"/>
                <a:t>6</a:t>
              </a:r>
            </a:p>
          </p:txBody>
        </p:sp>
      </p:grpSp>
      <p:sp>
        <p:nvSpPr>
          <p:cNvPr id="208" name="Rectangle 207">
            <a:extLst>
              <a:ext uri="{FF2B5EF4-FFF2-40B4-BE49-F238E27FC236}">
                <a16:creationId xmlns:a16="http://schemas.microsoft.com/office/drawing/2014/main" id="{8EE221F3-E29A-7E44-BA3E-4DDEF353168D}"/>
              </a:ext>
            </a:extLst>
          </p:cNvPr>
          <p:cNvSpPr/>
          <p:nvPr/>
        </p:nvSpPr>
        <p:spPr>
          <a:xfrm>
            <a:off x="9267661" y="4879693"/>
            <a:ext cx="358400" cy="1670689"/>
          </a:xfrm>
          <a:prstGeom prst="rect">
            <a:avLst/>
          </a:prstGeom>
          <a:solidFill>
            <a:schemeClr val="accent1">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 name="Rectangle 208">
            <a:extLst>
              <a:ext uri="{FF2B5EF4-FFF2-40B4-BE49-F238E27FC236}">
                <a16:creationId xmlns:a16="http://schemas.microsoft.com/office/drawing/2014/main" id="{8EE221F3-E29A-7E44-BA3E-4DDEF353168D}"/>
              </a:ext>
            </a:extLst>
          </p:cNvPr>
          <p:cNvSpPr/>
          <p:nvPr/>
        </p:nvSpPr>
        <p:spPr>
          <a:xfrm>
            <a:off x="4403443" y="5246116"/>
            <a:ext cx="312740" cy="1328758"/>
          </a:xfrm>
          <a:prstGeom prst="rect">
            <a:avLst/>
          </a:prstGeom>
          <a:solidFill>
            <a:schemeClr val="accent1">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 name="Rectangle 209">
            <a:extLst>
              <a:ext uri="{FF2B5EF4-FFF2-40B4-BE49-F238E27FC236}">
                <a16:creationId xmlns:a16="http://schemas.microsoft.com/office/drawing/2014/main" id="{8EE221F3-E29A-7E44-BA3E-4DDEF353168D}"/>
              </a:ext>
            </a:extLst>
          </p:cNvPr>
          <p:cNvSpPr/>
          <p:nvPr/>
        </p:nvSpPr>
        <p:spPr>
          <a:xfrm>
            <a:off x="8762471" y="1048416"/>
            <a:ext cx="461199" cy="1458047"/>
          </a:xfrm>
          <a:prstGeom prst="rect">
            <a:avLst/>
          </a:prstGeom>
          <a:solidFill>
            <a:schemeClr val="accent1">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 name="Rectangle 210">
            <a:extLst>
              <a:ext uri="{FF2B5EF4-FFF2-40B4-BE49-F238E27FC236}">
                <a16:creationId xmlns:a16="http://schemas.microsoft.com/office/drawing/2014/main" id="{8EE221F3-E29A-7E44-BA3E-4DDEF353168D}"/>
              </a:ext>
            </a:extLst>
          </p:cNvPr>
          <p:cNvSpPr/>
          <p:nvPr/>
        </p:nvSpPr>
        <p:spPr>
          <a:xfrm>
            <a:off x="3734562" y="1071453"/>
            <a:ext cx="264231" cy="1357986"/>
          </a:xfrm>
          <a:prstGeom prst="rect">
            <a:avLst/>
          </a:prstGeom>
          <a:solidFill>
            <a:schemeClr val="accent1">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8" name="Rectangle 217">
            <a:extLst>
              <a:ext uri="{FF2B5EF4-FFF2-40B4-BE49-F238E27FC236}">
                <a16:creationId xmlns:a16="http://schemas.microsoft.com/office/drawing/2014/main" id="{8EE221F3-E29A-7E44-BA3E-4DDEF353168D}"/>
              </a:ext>
            </a:extLst>
          </p:cNvPr>
          <p:cNvSpPr/>
          <p:nvPr/>
        </p:nvSpPr>
        <p:spPr>
          <a:xfrm>
            <a:off x="9705330" y="11844886"/>
            <a:ext cx="308717" cy="1213117"/>
          </a:xfrm>
          <a:prstGeom prst="rect">
            <a:avLst/>
          </a:prstGeom>
          <a:solidFill>
            <a:schemeClr val="accent1">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9" name="Rectangle 218">
            <a:extLst>
              <a:ext uri="{FF2B5EF4-FFF2-40B4-BE49-F238E27FC236}">
                <a16:creationId xmlns:a16="http://schemas.microsoft.com/office/drawing/2014/main" id="{8EE221F3-E29A-7E44-BA3E-4DDEF353168D}"/>
              </a:ext>
            </a:extLst>
          </p:cNvPr>
          <p:cNvSpPr/>
          <p:nvPr/>
        </p:nvSpPr>
        <p:spPr>
          <a:xfrm>
            <a:off x="4175410" y="11926616"/>
            <a:ext cx="332370" cy="1317764"/>
          </a:xfrm>
          <a:prstGeom prst="rect">
            <a:avLst/>
          </a:prstGeom>
          <a:solidFill>
            <a:schemeClr val="accent1">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0" name="Rectangle 219">
            <a:extLst>
              <a:ext uri="{FF2B5EF4-FFF2-40B4-BE49-F238E27FC236}">
                <a16:creationId xmlns:a16="http://schemas.microsoft.com/office/drawing/2014/main" id="{8EE221F3-E29A-7E44-BA3E-4DDEF353168D}"/>
              </a:ext>
            </a:extLst>
          </p:cNvPr>
          <p:cNvSpPr/>
          <p:nvPr/>
        </p:nvSpPr>
        <p:spPr>
          <a:xfrm>
            <a:off x="7702968" y="15555299"/>
            <a:ext cx="247218" cy="1144942"/>
          </a:xfrm>
          <a:prstGeom prst="rect">
            <a:avLst/>
          </a:prstGeom>
          <a:solidFill>
            <a:schemeClr val="accent1">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1" name="Rectangle 220">
            <a:extLst>
              <a:ext uri="{FF2B5EF4-FFF2-40B4-BE49-F238E27FC236}">
                <a16:creationId xmlns:a16="http://schemas.microsoft.com/office/drawing/2014/main" id="{8EE221F3-E29A-7E44-BA3E-4DDEF353168D}"/>
              </a:ext>
            </a:extLst>
          </p:cNvPr>
          <p:cNvSpPr/>
          <p:nvPr/>
        </p:nvSpPr>
        <p:spPr>
          <a:xfrm>
            <a:off x="3925075" y="15232232"/>
            <a:ext cx="250335" cy="1321218"/>
          </a:xfrm>
          <a:prstGeom prst="rect">
            <a:avLst/>
          </a:prstGeom>
          <a:solidFill>
            <a:schemeClr val="accent1">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2" name="Rectangle 221">
            <a:extLst>
              <a:ext uri="{FF2B5EF4-FFF2-40B4-BE49-F238E27FC236}">
                <a16:creationId xmlns:a16="http://schemas.microsoft.com/office/drawing/2014/main" id="{8EE221F3-E29A-7E44-BA3E-4DDEF353168D}"/>
              </a:ext>
            </a:extLst>
          </p:cNvPr>
          <p:cNvSpPr/>
          <p:nvPr/>
        </p:nvSpPr>
        <p:spPr>
          <a:xfrm>
            <a:off x="9328250" y="8727520"/>
            <a:ext cx="383875" cy="1260333"/>
          </a:xfrm>
          <a:prstGeom prst="rect">
            <a:avLst/>
          </a:prstGeom>
          <a:solidFill>
            <a:schemeClr val="accent1">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3" name="Rectangle 222">
            <a:extLst>
              <a:ext uri="{FF2B5EF4-FFF2-40B4-BE49-F238E27FC236}">
                <a16:creationId xmlns:a16="http://schemas.microsoft.com/office/drawing/2014/main" id="{8EE221F3-E29A-7E44-BA3E-4DDEF353168D}"/>
              </a:ext>
            </a:extLst>
          </p:cNvPr>
          <p:cNvSpPr/>
          <p:nvPr/>
        </p:nvSpPr>
        <p:spPr>
          <a:xfrm>
            <a:off x="4276435" y="8514981"/>
            <a:ext cx="311657" cy="1304128"/>
          </a:xfrm>
          <a:prstGeom prst="rect">
            <a:avLst/>
          </a:prstGeom>
          <a:solidFill>
            <a:schemeClr val="accent1">
              <a:lumMod val="20000"/>
              <a:lumOff val="8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8" name="Rectangle 287"/>
          <p:cNvSpPr/>
          <p:nvPr/>
        </p:nvSpPr>
        <p:spPr>
          <a:xfrm>
            <a:off x="2503259" y="181729"/>
            <a:ext cx="9005588" cy="470000"/>
          </a:xfrm>
          <a:prstGeom prst="rect">
            <a:avLst/>
          </a:prstGeom>
        </p:spPr>
        <p:txBody>
          <a:bodyPr wrap="square">
            <a:spAutoFit/>
          </a:bodyPr>
          <a:lstStyle/>
          <a:p>
            <a:pPr>
              <a:lnSpc>
                <a:spcPct val="107000"/>
              </a:lnSpc>
              <a:spcAft>
                <a:spcPts val="800"/>
              </a:spcAft>
            </a:pPr>
            <a:endParaRPr lang="en-GB" sz="2400" dirty="0">
              <a:solidFill>
                <a:srgbClr val="002060"/>
              </a:solidFill>
              <a:ea typeface="Calibri" panose="020F0502020204030204" pitchFamily="34" charset="0"/>
              <a:cs typeface="Times New Roman" panose="02020603050405020304" pitchFamily="18" charset="0"/>
            </a:endParaRPr>
          </a:p>
        </p:txBody>
      </p:sp>
      <p:graphicFrame>
        <p:nvGraphicFramePr>
          <p:cNvPr id="350" name="Table 349"/>
          <p:cNvGraphicFramePr>
            <a:graphicFrameLocks noGrp="1"/>
          </p:cNvGraphicFramePr>
          <p:nvPr>
            <p:extLst>
              <p:ext uri="{D42A27DB-BD31-4B8C-83A1-F6EECF244321}">
                <p14:modId xmlns:p14="http://schemas.microsoft.com/office/powerpoint/2010/main" val="198171908"/>
              </p:ext>
            </p:extLst>
          </p:nvPr>
        </p:nvGraphicFramePr>
        <p:xfrm>
          <a:off x="4175410" y="13392991"/>
          <a:ext cx="7331539" cy="1839240"/>
        </p:xfrm>
        <a:graphic>
          <a:graphicData uri="http://schemas.openxmlformats.org/drawingml/2006/table">
            <a:tbl>
              <a:tblPr firstRow="1" bandRow="1">
                <a:tableStyleId>{00A15C55-8517-42AA-B614-E9B94910E393}</a:tableStyleId>
              </a:tblPr>
              <a:tblGrid>
                <a:gridCol w="1496169">
                  <a:extLst>
                    <a:ext uri="{9D8B030D-6E8A-4147-A177-3AD203B41FA5}">
                      <a16:colId xmlns:a16="http://schemas.microsoft.com/office/drawing/2014/main" val="84502878"/>
                    </a:ext>
                  </a:extLst>
                </a:gridCol>
                <a:gridCol w="2894061">
                  <a:extLst>
                    <a:ext uri="{9D8B030D-6E8A-4147-A177-3AD203B41FA5}">
                      <a16:colId xmlns:a16="http://schemas.microsoft.com/office/drawing/2014/main" val="20000"/>
                    </a:ext>
                  </a:extLst>
                </a:gridCol>
                <a:gridCol w="1702311">
                  <a:extLst>
                    <a:ext uri="{9D8B030D-6E8A-4147-A177-3AD203B41FA5}">
                      <a16:colId xmlns:a16="http://schemas.microsoft.com/office/drawing/2014/main" val="20001"/>
                    </a:ext>
                  </a:extLst>
                </a:gridCol>
                <a:gridCol w="1238998">
                  <a:extLst>
                    <a:ext uri="{9D8B030D-6E8A-4147-A177-3AD203B41FA5}">
                      <a16:colId xmlns:a16="http://schemas.microsoft.com/office/drawing/2014/main" val="3278391698"/>
                    </a:ext>
                  </a:extLst>
                </a:gridCol>
              </a:tblGrid>
              <a:tr h="179301">
                <a:tc gridSpan="3">
                  <a:txBody>
                    <a:bodyPr/>
                    <a:lstStyle/>
                    <a:p>
                      <a:pPr algn="ctr">
                        <a:lnSpc>
                          <a:spcPct val="107000"/>
                        </a:lnSpc>
                        <a:spcAft>
                          <a:spcPts val="800"/>
                        </a:spcAft>
                      </a:pPr>
                      <a:r>
                        <a:rPr lang="en-GB"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Y3</a:t>
                      </a:r>
                      <a:r>
                        <a:rPr lang="en-GB" sz="600" baseline="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 </a:t>
                      </a:r>
                      <a:r>
                        <a:rPr lang="en-GB"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LISTEN, USE, READ, WRITE</a:t>
                      </a:r>
                      <a:endParaRPr lang="en-GB" sz="600" dirty="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hMerge="1">
                  <a:txBody>
                    <a:bodyPr/>
                    <a:lstStyle/>
                    <a:p>
                      <a:pPr algn="ctr">
                        <a:lnSpc>
                          <a:spcPct val="107000"/>
                        </a:lnSpc>
                        <a:spcAft>
                          <a:spcPts val="800"/>
                        </a:spcAft>
                      </a:pPr>
                      <a:endParaRPr lang="en-GB" sz="700" dirty="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endParaRPr>
                    </a:p>
                  </a:txBody>
                  <a:tcPr>
                    <a:lnL w="28575"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hMerge="1">
                  <a:txBody>
                    <a:bodyPr/>
                    <a:lstStyle/>
                    <a:p>
                      <a:pPr algn="ctr">
                        <a:lnSpc>
                          <a:spcPct val="107000"/>
                        </a:lnSpc>
                        <a:spcAft>
                          <a:spcPts val="800"/>
                        </a:spcAft>
                      </a:pPr>
                      <a:endParaRPr lang="en-GB" sz="700" dirty="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endParaRPr>
                    </a:p>
                  </a:txBody>
                  <a:tcPr>
                    <a:lnL w="28575"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rowSpan="2">
                  <a:txBody>
                    <a:bodyPr/>
                    <a:lstStyle/>
                    <a:p>
                      <a:pPr algn="ctr">
                        <a:lnSpc>
                          <a:spcPct val="107000"/>
                        </a:lnSpc>
                        <a:spcAft>
                          <a:spcPts val="800"/>
                        </a:spcAft>
                      </a:pPr>
                      <a:endParaRPr lang="en-GB"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Y3</a:t>
                      </a:r>
                      <a:r>
                        <a:rPr lang="en-GB" sz="600" baseline="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 CULTURE</a:t>
                      </a:r>
                      <a:endParaRPr lang="en-GB" sz="600" dirty="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3310522929"/>
                  </a:ext>
                </a:extLst>
              </a:tr>
              <a:tr h="179301">
                <a:tc>
                  <a:txBody>
                    <a:bodyPr/>
                    <a:lstStyle/>
                    <a:p>
                      <a:pPr algn="ctr">
                        <a:lnSpc>
                          <a:spcPct val="107000"/>
                        </a:lnSpc>
                        <a:spcAft>
                          <a:spcPts val="800"/>
                        </a:spcAft>
                      </a:pPr>
                      <a:r>
                        <a:rPr lang="en-GB" sz="600" b="1" dirty="0" smtClean="0">
                          <a:solidFill>
                            <a:schemeClr val="tx1"/>
                          </a:solidFill>
                          <a:effectLst/>
                          <a:latin typeface="XCCW Joined PC5a" panose="03050602040000000000" pitchFamily="66" charset="0"/>
                        </a:rPr>
                        <a:t>Y3</a:t>
                      </a:r>
                      <a:r>
                        <a:rPr lang="en-GB" sz="600" b="1" baseline="0" dirty="0" smtClean="0">
                          <a:solidFill>
                            <a:schemeClr val="tx1"/>
                          </a:solidFill>
                          <a:effectLst/>
                          <a:latin typeface="XCCW Joined PC5a" panose="03050602040000000000" pitchFamily="66" charset="0"/>
                        </a:rPr>
                        <a:t> ORACY</a:t>
                      </a:r>
                      <a:endParaRPr lang="en-GB" sz="600" b="1" dirty="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800"/>
                        </a:spcAft>
                      </a:pPr>
                      <a:r>
                        <a:rPr lang="en-GB" sz="600" b="1" dirty="0" smtClean="0">
                          <a:solidFill>
                            <a:schemeClr val="tx1"/>
                          </a:solidFill>
                          <a:effectLst/>
                          <a:latin typeface="XCCW Joined PC5a" panose="03050602040000000000" pitchFamily="66" charset="0"/>
                        </a:rPr>
                        <a:t>Y3 VOCAB</a:t>
                      </a:r>
                      <a:endParaRPr lang="en-GB" sz="600" b="1" dirty="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endParaRPr>
                    </a:p>
                  </a:txBody>
                  <a:tcPr>
                    <a:lnL w="28575"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800"/>
                        </a:spcAft>
                      </a:pPr>
                      <a:r>
                        <a:rPr lang="en-GB" sz="600" b="1" dirty="0" smtClean="0">
                          <a:solidFill>
                            <a:schemeClr val="tx1"/>
                          </a:solidFill>
                          <a:effectLst/>
                          <a:latin typeface="XCCW Joined PC5a" panose="03050602040000000000" pitchFamily="66" charset="0"/>
                        </a:rPr>
                        <a:t>Y3 SPAG</a:t>
                      </a:r>
                      <a:endParaRPr lang="en-GB" sz="600" b="1" dirty="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endParaRPr>
                    </a:p>
                  </a:txBody>
                  <a:tcPr>
                    <a:lnL w="28575"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vMerge="1">
                  <a:txBody>
                    <a:bodyPr/>
                    <a:lstStyle/>
                    <a:p>
                      <a:pPr algn="ctr">
                        <a:lnSpc>
                          <a:spcPct val="107000"/>
                        </a:lnSpc>
                        <a:spcAft>
                          <a:spcPts val="800"/>
                        </a:spcAft>
                      </a:pPr>
                      <a:endParaRPr lang="en-GB" sz="700" dirty="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1450493">
                <a:tc>
                  <a:txBody>
                    <a:bodyPr/>
                    <a:lstStyle/>
                    <a:p>
                      <a:pPr>
                        <a:lnSpc>
                          <a:spcPct val="100000"/>
                        </a:lnSpc>
                        <a:spcAft>
                          <a:spcPts val="0"/>
                        </a:spcAft>
                      </a:pPr>
                      <a:r>
                        <a:rPr lang="en-US"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What do you call yourself? I call myself…</a:t>
                      </a:r>
                    </a:p>
                    <a:p>
                      <a:pPr>
                        <a:lnSpc>
                          <a:spcPct val="100000"/>
                        </a:lnSpc>
                        <a:spcAft>
                          <a:spcPts val="0"/>
                        </a:spcAft>
                      </a:pPr>
                      <a:r>
                        <a:rPr lang="en-US"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 How are you? Well/bad/good/awful thanks… </a:t>
                      </a:r>
                      <a:r>
                        <a:rPr lang="en-US" sz="600" dirty="0" err="1"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etc</a:t>
                      </a:r>
                      <a:endParaRPr lang="en-US"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endParaRPr>
                    </a:p>
                    <a:p>
                      <a:pPr>
                        <a:lnSpc>
                          <a:spcPct val="100000"/>
                        </a:lnSpc>
                        <a:spcAft>
                          <a:spcPts val="0"/>
                        </a:spcAft>
                      </a:pPr>
                      <a:r>
                        <a:rPr lang="en-US"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 How old are you? I am… years old</a:t>
                      </a:r>
                    </a:p>
                    <a:p>
                      <a:pPr>
                        <a:lnSpc>
                          <a:spcPct val="100000"/>
                        </a:lnSpc>
                        <a:spcAft>
                          <a:spcPts val="0"/>
                        </a:spcAft>
                      </a:pPr>
                      <a:r>
                        <a:rPr lang="en-US"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 What </a:t>
                      </a:r>
                      <a:r>
                        <a:rPr lang="en-US" sz="600" dirty="0" err="1"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colour</a:t>
                      </a:r>
                      <a:r>
                        <a:rPr lang="en-US"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 is? I have … eyes.</a:t>
                      </a:r>
                    </a:p>
                    <a:p>
                      <a:pPr>
                        <a:lnSpc>
                          <a:spcPct val="100000"/>
                        </a:lnSpc>
                        <a:spcAft>
                          <a:spcPts val="0"/>
                        </a:spcAft>
                      </a:pPr>
                      <a:r>
                        <a:rPr lang="en-US"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 How many... are there?</a:t>
                      </a:r>
                    </a:p>
                    <a:p>
                      <a:pPr marL="171450" indent="-171450">
                        <a:lnSpc>
                          <a:spcPct val="100000"/>
                        </a:lnSpc>
                        <a:spcAft>
                          <a:spcPts val="0"/>
                        </a:spcAft>
                        <a:buFont typeface="Arial" panose="020B0604020202020204" pitchFamily="34" charset="0"/>
                        <a:buChar char="•"/>
                      </a:pPr>
                      <a:r>
                        <a:rPr lang="en-US"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I am a … </a:t>
                      </a:r>
                    </a:p>
                    <a:p>
                      <a:pPr marL="171450" indent="-171450">
                        <a:lnSpc>
                          <a:spcPct val="100000"/>
                        </a:lnSpc>
                        <a:spcAft>
                          <a:spcPts val="0"/>
                        </a:spcAft>
                        <a:buFont typeface="Arial" panose="020B0604020202020204" pitchFamily="34" charset="0"/>
                        <a:buChar char="•"/>
                      </a:pPr>
                      <a:r>
                        <a:rPr lang="en-US"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It is a …</a:t>
                      </a:r>
                    </a:p>
                    <a:p>
                      <a:pPr marL="171450" indent="-171450">
                        <a:lnSpc>
                          <a:spcPct val="100000"/>
                        </a:lnSpc>
                        <a:spcAft>
                          <a:spcPts val="0"/>
                        </a:spcAft>
                        <a:buFont typeface="Arial" panose="020B0604020202020204" pitchFamily="34" charset="0"/>
                        <a:buChar char="•"/>
                      </a:pPr>
                      <a:r>
                        <a:rPr lang="en-US" sz="600" dirty="0" smtClean="0">
                          <a:solidFill>
                            <a:schemeClr val="tx1"/>
                          </a:solidFill>
                          <a:effectLst/>
                          <a:latin typeface="XCCW Joined PC5a" panose="03050602040000000000" pitchFamily="66" charset="0"/>
                          <a:ea typeface="Calibri" panose="020F0502020204030204" pitchFamily="34" charset="0"/>
                          <a:cs typeface="Times New Roman" panose="02020603050405020304" pitchFamily="18" charset="0"/>
                        </a:rPr>
                        <a:t>I like/ I do not like</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38100" cap="flat" cmpd="sng" algn="ctr">
                      <a:solidFill>
                        <a:schemeClr val="accent4">
                          <a:lumMod val="75000"/>
                        </a:schemeClr>
                      </a:solidFill>
                      <a:prstDash val="sysDash"/>
                      <a:round/>
                      <a:headEnd type="none" w="med" len="med"/>
                      <a:tailEnd type="none" w="med" len="med"/>
                    </a:lnB>
                  </a:tcPr>
                </a:tc>
                <a:tc>
                  <a:txBody>
                    <a:bodyPr/>
                    <a:lstStyle/>
                    <a:p>
                      <a:pPr>
                        <a:lnSpc>
                          <a:spcPct val="100000"/>
                        </a:lnSpc>
                        <a:spcAft>
                          <a:spcPts val="0"/>
                        </a:spcAft>
                      </a:pPr>
                      <a:r>
                        <a:rPr lang="en-US" sz="600" dirty="0" smtClean="0">
                          <a:effectLst/>
                          <a:latin typeface="XCCW Joined PC5a" panose="03050602040000000000" pitchFamily="66" charset="0"/>
                          <a:ea typeface="Calibri" panose="020F0502020204030204" pitchFamily="34" charset="0"/>
                          <a:cs typeface="Times New Roman" panose="02020603050405020304" pitchFamily="18" charset="0"/>
                        </a:rPr>
                        <a:t>Language to ask how somebody is feeling and give a reply. Ten key </a:t>
                      </a:r>
                      <a:r>
                        <a:rPr lang="en-US" sz="600" dirty="0" err="1" smtClean="0">
                          <a:effectLst/>
                          <a:latin typeface="XCCW Joined PC5a" panose="03050602040000000000" pitchFamily="66" charset="0"/>
                          <a:ea typeface="Calibri" panose="020F0502020204030204" pitchFamily="34" charset="0"/>
                          <a:cs typeface="Times New Roman" panose="02020603050405020304" pitchFamily="18" charset="0"/>
                        </a:rPr>
                        <a:t>colours</a:t>
                      </a:r>
                      <a:r>
                        <a:rPr lang="en-US" sz="600" dirty="0" smtClean="0">
                          <a:effectLst/>
                          <a:latin typeface="XCCW Joined PC5a" panose="03050602040000000000" pitchFamily="66" charset="0"/>
                          <a:ea typeface="Calibri" panose="020F0502020204030204" pitchFamily="34" charset="0"/>
                          <a:cs typeface="Times New Roman" panose="02020603050405020304" pitchFamily="18" charset="0"/>
                        </a:rPr>
                        <a:t> and</a:t>
                      </a:r>
                    </a:p>
                    <a:p>
                      <a:pPr>
                        <a:lnSpc>
                          <a:spcPct val="100000"/>
                        </a:lnSpc>
                        <a:spcAft>
                          <a:spcPts val="0"/>
                        </a:spcAft>
                      </a:pPr>
                      <a:r>
                        <a:rPr lang="en-US" sz="600" dirty="0" smtClean="0">
                          <a:effectLst/>
                          <a:latin typeface="XCCW Joined PC5a" panose="03050602040000000000" pitchFamily="66" charset="0"/>
                          <a:ea typeface="Calibri" panose="020F0502020204030204" pitchFamily="34" charset="0"/>
                          <a:cs typeface="Times New Roman" panose="02020603050405020304" pitchFamily="18" charset="0"/>
                        </a:rPr>
                        <a:t>numbers 1-10.</a:t>
                      </a:r>
                    </a:p>
                    <a:p>
                      <a:pPr>
                        <a:lnSpc>
                          <a:spcPct val="100000"/>
                        </a:lnSpc>
                        <a:spcAft>
                          <a:spcPts val="0"/>
                        </a:spcAft>
                      </a:pPr>
                      <a:endParaRPr lang="en-GB" sz="600" dirty="0" smtClean="0">
                        <a:effectLst/>
                        <a:latin typeface="XCCW Joined PC5a" panose="03050602040000000000" pitchFamily="66" charset="0"/>
                        <a:ea typeface="Calibri" panose="020F0502020204030204" pitchFamily="34" charset="0"/>
                        <a:cs typeface="Times New Roman" panose="02020603050405020304" pitchFamily="18" charset="0"/>
                      </a:endParaRPr>
                    </a:p>
                    <a:p>
                      <a:pPr>
                        <a:lnSpc>
                          <a:spcPct val="100000"/>
                        </a:lnSpc>
                        <a:spcAft>
                          <a:spcPts val="0"/>
                        </a:spcAft>
                      </a:pPr>
                      <a:r>
                        <a:rPr lang="en-US" sz="600" dirty="0" smtClean="0">
                          <a:effectLst/>
                          <a:latin typeface="XCCW Joined PC5a" panose="03050602040000000000" pitchFamily="66" charset="0"/>
                          <a:ea typeface="Calibri" panose="020F0502020204030204" pitchFamily="34" charset="0"/>
                          <a:cs typeface="Times New Roman" panose="02020603050405020304" pitchFamily="18" charset="0"/>
                        </a:rPr>
                        <a:t>10 common animals. The animals plus their appropriate indefinite article. First person</a:t>
                      </a:r>
                    </a:p>
                    <a:p>
                      <a:pPr>
                        <a:lnSpc>
                          <a:spcPct val="100000"/>
                        </a:lnSpc>
                        <a:spcAft>
                          <a:spcPts val="0"/>
                        </a:spcAft>
                      </a:pPr>
                      <a:r>
                        <a:rPr lang="en-US" sz="600" dirty="0" smtClean="0">
                          <a:effectLst/>
                          <a:latin typeface="XCCW Joined PC5a" panose="03050602040000000000" pitchFamily="66" charset="0"/>
                          <a:ea typeface="Calibri" panose="020F0502020204030204" pitchFamily="34" charset="0"/>
                          <a:cs typeface="Times New Roman" panose="02020603050405020304" pitchFamily="18" charset="0"/>
                        </a:rPr>
                        <a:t>conjugation of the verb </a:t>
                      </a:r>
                      <a:r>
                        <a:rPr lang="en-US" sz="600" dirty="0" err="1" smtClean="0">
                          <a:effectLst/>
                          <a:latin typeface="XCCW Joined PC5a" panose="03050602040000000000" pitchFamily="66" charset="0"/>
                          <a:ea typeface="Calibri" panose="020F0502020204030204" pitchFamily="34" charset="0"/>
                          <a:cs typeface="Times New Roman" panose="02020603050405020304" pitchFamily="18" charset="0"/>
                        </a:rPr>
                        <a:t>être</a:t>
                      </a:r>
                      <a:r>
                        <a:rPr lang="en-US" sz="600" dirty="0" smtClean="0">
                          <a:effectLst/>
                          <a:latin typeface="XCCW Joined PC5a" panose="03050602040000000000" pitchFamily="66" charset="0"/>
                          <a:ea typeface="Calibri" panose="020F0502020204030204" pitchFamily="34" charset="0"/>
                          <a:cs typeface="Times New Roman" panose="02020603050405020304" pitchFamily="18" charset="0"/>
                        </a:rPr>
                        <a:t> (je </a:t>
                      </a:r>
                      <a:r>
                        <a:rPr lang="en-US" sz="600" dirty="0" err="1" smtClean="0">
                          <a:effectLst/>
                          <a:latin typeface="XCCW Joined PC5a" panose="03050602040000000000" pitchFamily="66" charset="0"/>
                          <a:ea typeface="Calibri" panose="020F0502020204030204" pitchFamily="34" charset="0"/>
                          <a:cs typeface="Times New Roman" panose="02020603050405020304" pitchFamily="18" charset="0"/>
                        </a:rPr>
                        <a:t>suis</a:t>
                      </a:r>
                      <a:r>
                        <a:rPr lang="en-US" sz="600" dirty="0" smtClean="0">
                          <a:effectLst/>
                          <a:latin typeface="XCCW Joined PC5a" panose="03050602040000000000" pitchFamily="66" charset="0"/>
                          <a:ea typeface="Calibri" panose="020F0502020204030204" pitchFamily="34" charset="0"/>
                          <a:cs typeface="Times New Roman" panose="02020603050405020304" pitchFamily="18" charset="0"/>
                        </a:rPr>
                        <a:t> = I am). </a:t>
                      </a:r>
                    </a:p>
                    <a:p>
                      <a:pPr>
                        <a:lnSpc>
                          <a:spcPct val="100000"/>
                        </a:lnSpc>
                        <a:spcAft>
                          <a:spcPts val="0"/>
                        </a:spcAft>
                      </a:pPr>
                      <a:endParaRPr lang="en-US" sz="600" dirty="0" smtClean="0">
                        <a:effectLst/>
                        <a:latin typeface="XCCW Joined PC5a" panose="03050602040000000000" pitchFamily="66" charset="0"/>
                        <a:ea typeface="Calibri" panose="020F0502020204030204" pitchFamily="34" charset="0"/>
                        <a:cs typeface="Times New Roman" panose="02020603050405020304" pitchFamily="18" charset="0"/>
                      </a:endParaRPr>
                    </a:p>
                    <a:p>
                      <a:pPr>
                        <a:lnSpc>
                          <a:spcPct val="100000"/>
                        </a:lnSpc>
                        <a:spcAft>
                          <a:spcPts val="0"/>
                        </a:spcAft>
                      </a:pPr>
                      <a:r>
                        <a:rPr lang="en-US" sz="600" dirty="0" smtClean="0">
                          <a:effectLst/>
                          <a:latin typeface="XCCW Joined PC5a" panose="03050602040000000000" pitchFamily="66" charset="0"/>
                          <a:ea typeface="Calibri" panose="020F0502020204030204" pitchFamily="34" charset="0"/>
                          <a:cs typeface="Times New Roman" panose="02020603050405020304" pitchFamily="18" charset="0"/>
                        </a:rPr>
                        <a:t>The nouns and determiners/articles for 10 common fruits in French. The language</a:t>
                      </a:r>
                    </a:p>
                    <a:p>
                      <a:pPr>
                        <a:lnSpc>
                          <a:spcPct val="100000"/>
                        </a:lnSpc>
                        <a:spcAft>
                          <a:spcPts val="0"/>
                        </a:spcAft>
                      </a:pPr>
                      <a:r>
                        <a:rPr lang="en-US" sz="600" dirty="0" smtClean="0">
                          <a:effectLst/>
                          <a:latin typeface="XCCW Joined PC5a" panose="03050602040000000000" pitchFamily="66" charset="0"/>
                          <a:ea typeface="Calibri" panose="020F0502020204030204" pitchFamily="34" charset="0"/>
                          <a:cs typeface="Times New Roman" panose="02020603050405020304" pitchFamily="18" charset="0"/>
                        </a:rPr>
                        <a:t>required to ask a question in French and how to answer the question in French (using</a:t>
                      </a:r>
                    </a:p>
                    <a:p>
                      <a:pPr>
                        <a:lnSpc>
                          <a:spcPct val="100000"/>
                        </a:lnSpc>
                        <a:spcAft>
                          <a:spcPts val="0"/>
                        </a:spcAft>
                      </a:pPr>
                      <a:r>
                        <a:rPr lang="en-US" sz="600" dirty="0" smtClean="0">
                          <a:effectLst/>
                          <a:latin typeface="XCCW Joined PC5a" panose="03050602040000000000" pitchFamily="66" charset="0"/>
                          <a:ea typeface="Calibri" panose="020F0502020204030204" pitchFamily="34" charset="0"/>
                          <a:cs typeface="Times New Roman" panose="02020603050405020304" pitchFamily="18" charset="0"/>
                        </a:rPr>
                        <a:t>the positive and negative form). </a:t>
                      </a:r>
                      <a:endParaRPr lang="en-GB" sz="600" dirty="0">
                        <a:effectLst/>
                        <a:latin typeface="XCCW Joined PC5a" panose="03050602040000000000" pitchFamily="66" charset="0"/>
                        <a:ea typeface="Calibri" panose="020F0502020204030204" pitchFamily="34" charset="0"/>
                        <a:cs typeface="Times New Roman" panose="02020603050405020304" pitchFamily="18" charset="0"/>
                      </a:endParaRPr>
                    </a:p>
                  </a:txBody>
                  <a:tcPr>
                    <a:lnL w="28575"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38100" cap="flat" cmpd="sng" algn="ctr">
                      <a:solidFill>
                        <a:schemeClr val="accent4">
                          <a:lumMod val="75000"/>
                        </a:schemeClr>
                      </a:solidFill>
                      <a:prstDash val="sysDash"/>
                      <a:round/>
                      <a:headEnd type="none" w="med" len="med"/>
                      <a:tailEnd type="none" w="med" len="med"/>
                    </a:lnB>
                  </a:tcPr>
                </a:tc>
                <a:tc>
                  <a:txBody>
                    <a:bodyPr/>
                    <a:lstStyle/>
                    <a:p>
                      <a:pPr marL="0" marR="0" indent="0" algn="l" defTabSz="1195212" rtl="0" eaLnBrk="1" fontAlgn="auto" latinLnBrk="0" hangingPunct="1">
                        <a:lnSpc>
                          <a:spcPct val="100000"/>
                        </a:lnSpc>
                        <a:spcBef>
                          <a:spcPts val="0"/>
                        </a:spcBef>
                        <a:spcAft>
                          <a:spcPts val="0"/>
                        </a:spcAft>
                        <a:buClrTx/>
                        <a:buSzTx/>
                        <a:buFontTx/>
                        <a:buNone/>
                        <a:tabLst/>
                        <a:defRPr/>
                      </a:pPr>
                      <a:r>
                        <a:rPr lang="en-US" sz="600" b="0" dirty="0" err="1" smtClean="0">
                          <a:effectLst/>
                          <a:latin typeface="XCCW Joined PC5a" panose="03050602040000000000" pitchFamily="66" charset="0"/>
                          <a:ea typeface="Calibri" panose="020F0502020204030204" pitchFamily="34" charset="0"/>
                          <a:cs typeface="Times New Roman" panose="02020603050405020304" pitchFamily="18" charset="0"/>
                        </a:rPr>
                        <a:t>Pronunciaton</a:t>
                      </a:r>
                      <a:r>
                        <a:rPr lang="en-US" sz="600" b="0" dirty="0" smtClean="0">
                          <a:effectLst/>
                          <a:latin typeface="XCCW Joined PC5a" panose="03050602040000000000" pitchFamily="66" charset="0"/>
                          <a:ea typeface="Calibri" panose="020F0502020204030204" pitchFamily="34" charset="0"/>
                          <a:cs typeface="Times New Roman" panose="02020603050405020304" pitchFamily="18" charset="0"/>
                        </a:rPr>
                        <a:t>:</a:t>
                      </a:r>
                    </a:p>
                    <a:p>
                      <a:pPr marL="0" marR="0" indent="0" algn="l" defTabSz="1195212" rtl="0" eaLnBrk="1" fontAlgn="auto" latinLnBrk="0" hangingPunct="1">
                        <a:lnSpc>
                          <a:spcPct val="100000"/>
                        </a:lnSpc>
                        <a:spcBef>
                          <a:spcPts val="0"/>
                        </a:spcBef>
                        <a:spcAft>
                          <a:spcPts val="0"/>
                        </a:spcAft>
                        <a:buClrTx/>
                        <a:buSzTx/>
                        <a:buFontTx/>
                        <a:buNone/>
                        <a:tabLst/>
                        <a:defRPr/>
                      </a:pPr>
                      <a:r>
                        <a:rPr lang="en-US" sz="600" b="0" dirty="0" smtClean="0">
                          <a:effectLst/>
                          <a:latin typeface="XCCW Joined PC5a" panose="03050602040000000000" pitchFamily="66" charset="0"/>
                          <a:ea typeface="Calibri" panose="020F0502020204030204" pitchFamily="34" charset="0"/>
                          <a:cs typeface="Times New Roman" panose="02020603050405020304" pitchFamily="18" charset="0"/>
                        </a:rPr>
                        <a:t>Silent letters</a:t>
                      </a:r>
                    </a:p>
                    <a:p>
                      <a:pPr marL="0" marR="0" indent="0" algn="l" defTabSz="1195212" rtl="0" eaLnBrk="1" fontAlgn="auto" latinLnBrk="0" hangingPunct="1">
                        <a:lnSpc>
                          <a:spcPct val="100000"/>
                        </a:lnSpc>
                        <a:spcBef>
                          <a:spcPts val="0"/>
                        </a:spcBef>
                        <a:spcAft>
                          <a:spcPts val="0"/>
                        </a:spcAft>
                        <a:buClrTx/>
                        <a:buSzTx/>
                        <a:buFontTx/>
                        <a:buNone/>
                        <a:tabLst/>
                        <a:defRPr/>
                      </a:pPr>
                      <a:r>
                        <a:rPr lang="en-US" sz="600" b="0" dirty="0" smtClean="0">
                          <a:effectLst/>
                          <a:latin typeface="XCCW Joined PC5a" panose="03050602040000000000" pitchFamily="66" charset="0"/>
                          <a:ea typeface="Calibri" panose="020F0502020204030204" pitchFamily="34" charset="0"/>
                          <a:cs typeface="Times New Roman" panose="02020603050405020304" pitchFamily="18" charset="0"/>
                        </a:rPr>
                        <a:t>Guttural ‘R’</a:t>
                      </a:r>
                    </a:p>
                    <a:p>
                      <a:pPr marL="0" marR="0" indent="0" algn="l" defTabSz="1195212" rtl="0" eaLnBrk="1" fontAlgn="auto" latinLnBrk="0" hangingPunct="1">
                        <a:lnSpc>
                          <a:spcPct val="100000"/>
                        </a:lnSpc>
                        <a:spcBef>
                          <a:spcPts val="0"/>
                        </a:spcBef>
                        <a:spcAft>
                          <a:spcPts val="0"/>
                        </a:spcAft>
                        <a:buClrTx/>
                        <a:buSzTx/>
                        <a:buFontTx/>
                        <a:buNone/>
                        <a:tabLst/>
                        <a:defRPr/>
                      </a:pPr>
                      <a:r>
                        <a:rPr lang="en-US" sz="600" b="0" dirty="0" smtClean="0">
                          <a:effectLst/>
                          <a:latin typeface="XCCW Joined PC5a" panose="03050602040000000000" pitchFamily="66" charset="0"/>
                          <a:ea typeface="Calibri" panose="020F0502020204030204" pitchFamily="34" charset="0"/>
                          <a:cs typeface="Times New Roman" panose="02020603050405020304" pitchFamily="18" charset="0"/>
                        </a:rPr>
                        <a:t>Elision.</a:t>
                      </a:r>
                    </a:p>
                    <a:p>
                      <a:pPr marL="0" marR="0" indent="0" algn="l" defTabSz="1195212" rtl="0" eaLnBrk="1" fontAlgn="auto" latinLnBrk="0" hangingPunct="1">
                        <a:lnSpc>
                          <a:spcPct val="100000"/>
                        </a:lnSpc>
                        <a:spcBef>
                          <a:spcPts val="0"/>
                        </a:spcBef>
                        <a:spcAft>
                          <a:spcPts val="0"/>
                        </a:spcAft>
                        <a:buClrTx/>
                        <a:buSzTx/>
                        <a:buFontTx/>
                        <a:buNone/>
                        <a:tabLst/>
                        <a:defRPr/>
                      </a:pPr>
                      <a:r>
                        <a:rPr lang="en-US" sz="600" b="0" dirty="0" err="1" smtClean="0">
                          <a:effectLst/>
                          <a:latin typeface="XCCW Joined PC5a" panose="03050602040000000000" pitchFamily="66" charset="0"/>
                          <a:ea typeface="Calibri" panose="020F0502020204030204" pitchFamily="34" charset="0"/>
                          <a:cs typeface="Times New Roman" panose="02020603050405020304" pitchFamily="18" charset="0"/>
                        </a:rPr>
                        <a:t>Liason</a:t>
                      </a:r>
                      <a:endParaRPr lang="en-US" sz="600" b="0" dirty="0" smtClean="0">
                        <a:effectLst/>
                        <a:latin typeface="XCCW Joined PC5a" panose="03050602040000000000" pitchFamily="66" charset="0"/>
                        <a:ea typeface="Calibri" panose="020F0502020204030204" pitchFamily="34" charset="0"/>
                        <a:cs typeface="Times New Roman" panose="02020603050405020304" pitchFamily="18" charset="0"/>
                      </a:endParaRPr>
                    </a:p>
                    <a:p>
                      <a:pPr marL="0" marR="0" indent="0" algn="l" defTabSz="1195212" rtl="0" eaLnBrk="1" fontAlgn="auto" latinLnBrk="0" hangingPunct="1">
                        <a:lnSpc>
                          <a:spcPct val="100000"/>
                        </a:lnSpc>
                        <a:spcBef>
                          <a:spcPts val="0"/>
                        </a:spcBef>
                        <a:spcAft>
                          <a:spcPts val="0"/>
                        </a:spcAft>
                        <a:buClrTx/>
                        <a:buSzTx/>
                        <a:buFontTx/>
                        <a:buNone/>
                        <a:tabLst/>
                        <a:defRPr/>
                      </a:pPr>
                      <a:r>
                        <a:rPr lang="en-US" sz="600" b="0" dirty="0" smtClean="0">
                          <a:effectLst/>
                          <a:latin typeface="XCCW Joined PC5a" panose="03050602040000000000" pitchFamily="66" charset="0"/>
                          <a:ea typeface="Calibri" panose="020F0502020204030204" pitchFamily="34" charset="0"/>
                          <a:cs typeface="Times New Roman" panose="02020603050405020304" pitchFamily="18" charset="0"/>
                        </a:rPr>
                        <a:t>Nasal</a:t>
                      </a:r>
                      <a:r>
                        <a:rPr lang="en-US" sz="600" b="0" baseline="0" dirty="0" smtClean="0">
                          <a:effectLst/>
                          <a:latin typeface="XCCW Joined PC5a" panose="03050602040000000000" pitchFamily="66" charset="0"/>
                          <a:ea typeface="Calibri" panose="020F0502020204030204" pitchFamily="34" charset="0"/>
                          <a:cs typeface="Times New Roman" panose="02020603050405020304" pitchFamily="18" charset="0"/>
                        </a:rPr>
                        <a:t> sounds</a:t>
                      </a:r>
                    </a:p>
                    <a:p>
                      <a:pPr marL="0" marR="0" indent="0" algn="l" defTabSz="1195212" rtl="0" eaLnBrk="1" fontAlgn="auto" latinLnBrk="0" hangingPunct="1">
                        <a:lnSpc>
                          <a:spcPct val="100000"/>
                        </a:lnSpc>
                        <a:spcBef>
                          <a:spcPts val="0"/>
                        </a:spcBef>
                        <a:spcAft>
                          <a:spcPts val="0"/>
                        </a:spcAft>
                        <a:buClrTx/>
                        <a:buSzTx/>
                        <a:buFontTx/>
                        <a:buNone/>
                        <a:tabLst/>
                        <a:defRPr/>
                      </a:pPr>
                      <a:endParaRPr lang="en-US" sz="600" b="0" baseline="0" dirty="0" smtClean="0">
                        <a:effectLst/>
                        <a:latin typeface="XCCW Joined PC5a" panose="03050602040000000000" pitchFamily="66" charset="0"/>
                        <a:ea typeface="Calibri" panose="020F0502020204030204" pitchFamily="34" charset="0"/>
                        <a:cs typeface="Times New Roman" panose="02020603050405020304" pitchFamily="18" charset="0"/>
                      </a:endParaRPr>
                    </a:p>
                    <a:p>
                      <a:pPr marL="0" marR="0" indent="0" algn="l" defTabSz="1195212" rtl="0" eaLnBrk="1" fontAlgn="auto" latinLnBrk="0" hangingPunct="1">
                        <a:lnSpc>
                          <a:spcPct val="100000"/>
                        </a:lnSpc>
                        <a:spcBef>
                          <a:spcPts val="0"/>
                        </a:spcBef>
                        <a:spcAft>
                          <a:spcPts val="0"/>
                        </a:spcAft>
                        <a:buClrTx/>
                        <a:buSzTx/>
                        <a:buFontTx/>
                        <a:buNone/>
                        <a:tabLst/>
                        <a:defRPr/>
                      </a:pPr>
                      <a:r>
                        <a:rPr lang="en-US" sz="600" b="0" baseline="0" dirty="0" smtClean="0">
                          <a:effectLst/>
                          <a:latin typeface="XCCW Joined PC5a" panose="03050602040000000000" pitchFamily="66" charset="0"/>
                          <a:ea typeface="Calibri" panose="020F0502020204030204" pitchFamily="34" charset="0"/>
                          <a:cs typeface="Times New Roman" panose="02020603050405020304" pitchFamily="18" charset="0"/>
                        </a:rPr>
                        <a:t>Grammar:</a:t>
                      </a:r>
                    </a:p>
                    <a:p>
                      <a:pPr marL="0" marR="0" indent="0" algn="l" defTabSz="1195212" rtl="0" eaLnBrk="1" fontAlgn="auto" latinLnBrk="0" hangingPunct="1">
                        <a:lnSpc>
                          <a:spcPct val="100000"/>
                        </a:lnSpc>
                        <a:spcBef>
                          <a:spcPts val="0"/>
                        </a:spcBef>
                        <a:spcAft>
                          <a:spcPts val="0"/>
                        </a:spcAft>
                        <a:buClrTx/>
                        <a:buSzTx/>
                        <a:buFontTx/>
                        <a:buNone/>
                        <a:tabLst/>
                        <a:defRPr/>
                      </a:pPr>
                      <a:r>
                        <a:rPr lang="en-US" sz="600" b="0" dirty="0" smtClean="0">
                          <a:effectLst/>
                          <a:latin typeface="XCCW Joined PC5a" panose="03050602040000000000" pitchFamily="66" charset="0"/>
                          <a:ea typeface="Calibri" panose="020F0502020204030204" pitchFamily="34" charset="0"/>
                          <a:cs typeface="Times New Roman" panose="02020603050405020304" pitchFamily="18" charset="0"/>
                        </a:rPr>
                        <a:t>Nouns, gender, articles/determiners and plural form.</a:t>
                      </a:r>
                    </a:p>
                    <a:p>
                      <a:pPr marL="0" marR="0" indent="0" algn="l" defTabSz="1195212" rtl="0" eaLnBrk="1" fontAlgn="auto" latinLnBrk="0" hangingPunct="1">
                        <a:lnSpc>
                          <a:spcPct val="100000"/>
                        </a:lnSpc>
                        <a:spcBef>
                          <a:spcPts val="0"/>
                        </a:spcBef>
                        <a:spcAft>
                          <a:spcPts val="0"/>
                        </a:spcAft>
                        <a:buClrTx/>
                        <a:buSzTx/>
                        <a:buFontTx/>
                        <a:buNone/>
                        <a:tabLst/>
                        <a:defRPr/>
                      </a:pPr>
                      <a:endParaRPr lang="en-GB" sz="600" b="0" dirty="0">
                        <a:effectLst/>
                        <a:latin typeface="XCCW Joined PC5a" panose="03050602040000000000" pitchFamily="66" charset="0"/>
                        <a:ea typeface="Calibri" panose="020F0502020204030204" pitchFamily="34" charset="0"/>
                        <a:cs typeface="Times New Roman" panose="02020603050405020304" pitchFamily="18" charset="0"/>
                      </a:endParaRPr>
                    </a:p>
                  </a:txBody>
                  <a:tcPr>
                    <a:lnL w="28575"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38100" cap="flat" cmpd="sng" algn="ctr">
                      <a:solidFill>
                        <a:schemeClr val="accent4">
                          <a:lumMod val="75000"/>
                        </a:schemeClr>
                      </a:solidFill>
                      <a:prstDash val="sysDash"/>
                      <a:round/>
                      <a:headEnd type="none" w="med" len="med"/>
                      <a:tailEnd type="none" w="med" len="med"/>
                    </a:lnB>
                  </a:tcPr>
                </a:tc>
                <a:tc>
                  <a:txBody>
                    <a:bodyPr/>
                    <a:lstStyle/>
                    <a:p>
                      <a:pPr marL="0" marR="0" indent="0" algn="l" defTabSz="1195212" rtl="0" eaLnBrk="1" fontAlgn="auto" latinLnBrk="0" hangingPunct="1">
                        <a:lnSpc>
                          <a:spcPct val="100000"/>
                        </a:lnSpc>
                        <a:spcBef>
                          <a:spcPts val="0"/>
                        </a:spcBef>
                        <a:spcAft>
                          <a:spcPts val="0"/>
                        </a:spcAft>
                        <a:buClrTx/>
                        <a:buSzTx/>
                        <a:buFontTx/>
                        <a:buNone/>
                        <a:tabLst/>
                        <a:defRPr/>
                      </a:pPr>
                      <a:r>
                        <a:rPr lang="en-US" sz="600" b="0" dirty="0" smtClean="0">
                          <a:effectLst/>
                          <a:latin typeface="XCCW Joined PC5a" panose="03050602040000000000" pitchFamily="66" charset="0"/>
                          <a:ea typeface="Calibri" panose="020F0502020204030204" pitchFamily="34" charset="0"/>
                          <a:cs typeface="Times New Roman" panose="02020603050405020304" pitchFamily="18" charset="0"/>
                        </a:rPr>
                        <a:t>There will be a number of different activities to improve our cultural awareness of</a:t>
                      </a:r>
                      <a:r>
                        <a:rPr lang="en-US" sz="600" b="0" baseline="0" dirty="0" smtClean="0">
                          <a:effectLst/>
                          <a:latin typeface="XCCW Joined PC5a" panose="03050602040000000000" pitchFamily="66" charset="0"/>
                          <a:ea typeface="Calibri" panose="020F0502020204030204" pitchFamily="34" charset="0"/>
                          <a:cs typeface="Times New Roman" panose="02020603050405020304" pitchFamily="18" charset="0"/>
                        </a:rPr>
                        <a:t> </a:t>
                      </a:r>
                      <a:r>
                        <a:rPr lang="en-US" sz="600" b="0" dirty="0" smtClean="0">
                          <a:effectLst/>
                          <a:latin typeface="XCCW Joined PC5a" panose="03050602040000000000" pitchFamily="66" charset="0"/>
                          <a:ea typeface="Calibri" panose="020F0502020204030204" pitchFamily="34" charset="0"/>
                          <a:cs typeface="Times New Roman" panose="02020603050405020304" pitchFamily="18" charset="0"/>
                        </a:rPr>
                        <a:t>France and French speaking countries.</a:t>
                      </a:r>
                    </a:p>
                    <a:p>
                      <a:pPr marL="0" marR="0" indent="0" algn="l" defTabSz="1195212" rtl="0" eaLnBrk="1" fontAlgn="auto" latinLnBrk="0" hangingPunct="1">
                        <a:lnSpc>
                          <a:spcPct val="100000"/>
                        </a:lnSpc>
                        <a:spcBef>
                          <a:spcPts val="0"/>
                        </a:spcBef>
                        <a:spcAft>
                          <a:spcPts val="0"/>
                        </a:spcAft>
                        <a:buClrTx/>
                        <a:buSzTx/>
                        <a:buFontTx/>
                        <a:buNone/>
                        <a:tabLst/>
                        <a:defRPr/>
                      </a:pPr>
                      <a:r>
                        <a:rPr lang="en-US" sz="600" b="0" dirty="0" smtClean="0">
                          <a:effectLst/>
                          <a:latin typeface="XCCW Joined PC5a" panose="03050602040000000000" pitchFamily="66" charset="0"/>
                          <a:ea typeface="Calibri" panose="020F0502020204030204" pitchFamily="34" charset="0"/>
                          <a:cs typeface="Times New Roman" panose="02020603050405020304" pitchFamily="18" charset="0"/>
                        </a:rPr>
                        <a:t>Christmas in France.</a:t>
                      </a:r>
                    </a:p>
                    <a:p>
                      <a:pPr marL="0" marR="0" indent="0" algn="l" defTabSz="1195212" rtl="0" eaLnBrk="1" fontAlgn="auto" latinLnBrk="0" hangingPunct="1">
                        <a:lnSpc>
                          <a:spcPct val="100000"/>
                        </a:lnSpc>
                        <a:spcBef>
                          <a:spcPts val="0"/>
                        </a:spcBef>
                        <a:spcAft>
                          <a:spcPts val="0"/>
                        </a:spcAft>
                        <a:buClrTx/>
                        <a:buSzTx/>
                        <a:buFontTx/>
                        <a:buNone/>
                        <a:tabLst/>
                        <a:defRPr/>
                      </a:pPr>
                      <a:r>
                        <a:rPr lang="en-US" sz="600" b="0" dirty="0" smtClean="0">
                          <a:effectLst/>
                          <a:latin typeface="XCCW Joined PC5a" panose="03050602040000000000" pitchFamily="66" charset="0"/>
                          <a:ea typeface="Calibri" panose="020F0502020204030204" pitchFamily="34" charset="0"/>
                          <a:cs typeface="Times New Roman" panose="02020603050405020304" pitchFamily="18" charset="0"/>
                        </a:rPr>
                        <a:t>Foods popular in France.</a:t>
                      </a:r>
                      <a:endParaRPr lang="en-GB" sz="600" b="0" dirty="0">
                        <a:effectLst/>
                        <a:latin typeface="XCCW Joined PC5a" panose="03050602040000000000" pitchFamily="66"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38100"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357" name="TextBox 356"/>
          <p:cNvSpPr txBox="1"/>
          <p:nvPr/>
        </p:nvSpPr>
        <p:spPr>
          <a:xfrm>
            <a:off x="210389" y="6236320"/>
            <a:ext cx="1937248" cy="338554"/>
          </a:xfrm>
          <a:prstGeom prst="rect">
            <a:avLst/>
          </a:prstGeom>
          <a:noFill/>
        </p:spPr>
        <p:txBody>
          <a:bodyPr wrap="square" rtlCol="0">
            <a:spAutoFit/>
          </a:bodyPr>
          <a:lstStyle/>
          <a:p>
            <a:pPr algn="ctr"/>
            <a:r>
              <a:rPr lang="en-GB" sz="1600" b="1" dirty="0"/>
              <a:t>KS2 Key Concepts</a:t>
            </a:r>
          </a:p>
        </p:txBody>
      </p:sp>
      <p:sp>
        <p:nvSpPr>
          <p:cNvPr id="359" name="TextBox 358"/>
          <p:cNvSpPr txBox="1"/>
          <p:nvPr/>
        </p:nvSpPr>
        <p:spPr>
          <a:xfrm>
            <a:off x="139961" y="10185343"/>
            <a:ext cx="2135199" cy="307777"/>
          </a:xfrm>
          <a:prstGeom prst="rect">
            <a:avLst/>
          </a:prstGeom>
          <a:noFill/>
        </p:spPr>
        <p:txBody>
          <a:bodyPr wrap="square" rtlCol="0">
            <a:spAutoFit/>
          </a:bodyPr>
          <a:lstStyle/>
          <a:p>
            <a:pPr algn="ctr"/>
            <a:r>
              <a:rPr lang="en-GB" sz="1400" b="1" dirty="0"/>
              <a:t>KS1 Key Concepts</a:t>
            </a:r>
          </a:p>
        </p:txBody>
      </p:sp>
      <p:sp>
        <p:nvSpPr>
          <p:cNvPr id="363" name="TextBox 362"/>
          <p:cNvSpPr txBox="1"/>
          <p:nvPr/>
        </p:nvSpPr>
        <p:spPr>
          <a:xfrm>
            <a:off x="151947" y="13931502"/>
            <a:ext cx="2003125" cy="307777"/>
          </a:xfrm>
          <a:prstGeom prst="rect">
            <a:avLst/>
          </a:prstGeom>
          <a:noFill/>
        </p:spPr>
        <p:txBody>
          <a:bodyPr wrap="square" rtlCol="0">
            <a:spAutoFit/>
          </a:bodyPr>
          <a:lstStyle/>
          <a:p>
            <a:pPr algn="ctr"/>
            <a:r>
              <a:rPr lang="en-GB" sz="1400" b="1" dirty="0"/>
              <a:t>EYFS Key Concepts</a:t>
            </a:r>
          </a:p>
        </p:txBody>
      </p:sp>
      <p:sp>
        <p:nvSpPr>
          <p:cNvPr id="235" name="TextBox 227"/>
          <p:cNvSpPr txBox="1"/>
          <p:nvPr/>
        </p:nvSpPr>
        <p:spPr>
          <a:xfrm>
            <a:off x="122842" y="2362244"/>
            <a:ext cx="2134870" cy="308610"/>
          </a:xfrm>
          <a:prstGeom prst="rect">
            <a:avLst/>
          </a:prstGeom>
          <a:noFill/>
        </p:spPr>
        <p:txBody>
          <a:bodyPr wrap="square" rtlCol="0">
            <a:spAutoFit/>
          </a:bodyPr>
          <a:lstStyle/>
          <a:p>
            <a:pPr algn="ctr">
              <a:spcAft>
                <a:spcPts val="0"/>
              </a:spcAft>
            </a:pPr>
            <a:r>
              <a:rPr lang="en-GB" sz="1400" b="1" kern="1200" dirty="0">
                <a:solidFill>
                  <a:srgbClr val="000000"/>
                </a:solidFill>
                <a:effectLst/>
                <a:latin typeface="Calibri"/>
                <a:ea typeface="Times New Roman"/>
                <a:cs typeface="Times New Roman"/>
              </a:rPr>
              <a:t>Key Concepts</a:t>
            </a:r>
            <a:endParaRPr lang="en-GB" sz="1200" dirty="0">
              <a:effectLst/>
              <a:latin typeface="Times New Roman"/>
              <a:ea typeface="Times New Roman"/>
            </a:endParaRPr>
          </a:p>
        </p:txBody>
      </p:sp>
      <p:sp>
        <p:nvSpPr>
          <p:cNvPr id="236" name="TextBox 228"/>
          <p:cNvSpPr txBox="1"/>
          <p:nvPr/>
        </p:nvSpPr>
        <p:spPr>
          <a:xfrm>
            <a:off x="755302" y="2664234"/>
            <a:ext cx="1445895" cy="246221"/>
          </a:xfrm>
          <a:prstGeom prst="rect">
            <a:avLst/>
          </a:prstGeom>
          <a:noFill/>
        </p:spPr>
        <p:txBody>
          <a:bodyPr wrap="square" rtlCol="0">
            <a:spAutoFit/>
          </a:bodyPr>
          <a:lstStyle/>
          <a:p>
            <a:pPr>
              <a:spcAft>
                <a:spcPts val="0"/>
              </a:spcAft>
            </a:pPr>
            <a:r>
              <a:rPr lang="en-GB" sz="1000" b="1" u="sng" dirty="0" smtClean="0"/>
              <a:t>Composition</a:t>
            </a:r>
            <a:endParaRPr lang="en-GB" sz="1000" b="1" u="sng" dirty="0"/>
          </a:p>
        </p:txBody>
      </p:sp>
      <p:sp>
        <p:nvSpPr>
          <p:cNvPr id="237" name="TextBox 229"/>
          <p:cNvSpPr txBox="1"/>
          <p:nvPr/>
        </p:nvSpPr>
        <p:spPr>
          <a:xfrm>
            <a:off x="753669" y="3471179"/>
            <a:ext cx="1419225" cy="246221"/>
          </a:xfrm>
          <a:prstGeom prst="rect">
            <a:avLst/>
          </a:prstGeom>
          <a:noFill/>
        </p:spPr>
        <p:txBody>
          <a:bodyPr wrap="square" rtlCol="0">
            <a:spAutoFit/>
          </a:bodyPr>
          <a:lstStyle/>
          <a:p>
            <a:pPr>
              <a:spcAft>
                <a:spcPts val="0"/>
              </a:spcAft>
            </a:pPr>
            <a:r>
              <a:rPr lang="en-GB" sz="1000" b="1" u="sng" dirty="0" smtClean="0"/>
              <a:t>Comprehension</a:t>
            </a:r>
            <a:endParaRPr lang="en-GB" sz="1000" b="1" u="sng" dirty="0"/>
          </a:p>
        </p:txBody>
      </p:sp>
      <p:sp>
        <p:nvSpPr>
          <p:cNvPr id="142" name="TextBox 229"/>
          <p:cNvSpPr txBox="1"/>
          <p:nvPr/>
        </p:nvSpPr>
        <p:spPr>
          <a:xfrm>
            <a:off x="757470" y="4508749"/>
            <a:ext cx="1419225" cy="246221"/>
          </a:xfrm>
          <a:prstGeom prst="rect">
            <a:avLst/>
          </a:prstGeom>
          <a:noFill/>
        </p:spPr>
        <p:txBody>
          <a:bodyPr wrap="square" rtlCol="0">
            <a:spAutoFit/>
          </a:bodyPr>
          <a:lstStyle/>
          <a:p>
            <a:pPr>
              <a:spcAft>
                <a:spcPts val="0"/>
              </a:spcAft>
            </a:pPr>
            <a:r>
              <a:rPr lang="en-GB" sz="1000" b="1" u="sng" dirty="0" smtClean="0"/>
              <a:t>Communication</a:t>
            </a:r>
            <a:endParaRPr lang="en-GB" sz="1000" b="1" u="sng" dirty="0"/>
          </a:p>
        </p:txBody>
      </p:sp>
      <p:sp>
        <p:nvSpPr>
          <p:cNvPr id="146" name="TextBox 228"/>
          <p:cNvSpPr txBox="1"/>
          <p:nvPr/>
        </p:nvSpPr>
        <p:spPr>
          <a:xfrm>
            <a:off x="771295" y="6788886"/>
            <a:ext cx="1445895" cy="246221"/>
          </a:xfrm>
          <a:prstGeom prst="rect">
            <a:avLst/>
          </a:prstGeom>
          <a:noFill/>
        </p:spPr>
        <p:txBody>
          <a:bodyPr wrap="square" rtlCol="0">
            <a:spAutoFit/>
          </a:bodyPr>
          <a:lstStyle/>
          <a:p>
            <a:pPr>
              <a:spcAft>
                <a:spcPts val="0"/>
              </a:spcAft>
            </a:pPr>
            <a:r>
              <a:rPr lang="en-GB" sz="1000" b="1" u="sng" dirty="0" smtClean="0"/>
              <a:t>Composition</a:t>
            </a:r>
            <a:endParaRPr lang="en-GB" sz="1000" b="1" u="sng" dirty="0"/>
          </a:p>
        </p:txBody>
      </p:sp>
      <p:sp>
        <p:nvSpPr>
          <p:cNvPr id="147" name="TextBox 229"/>
          <p:cNvSpPr txBox="1"/>
          <p:nvPr/>
        </p:nvSpPr>
        <p:spPr>
          <a:xfrm>
            <a:off x="756014" y="7639380"/>
            <a:ext cx="1419225" cy="246221"/>
          </a:xfrm>
          <a:prstGeom prst="rect">
            <a:avLst/>
          </a:prstGeom>
          <a:noFill/>
        </p:spPr>
        <p:txBody>
          <a:bodyPr wrap="square" rtlCol="0">
            <a:spAutoFit/>
          </a:bodyPr>
          <a:lstStyle/>
          <a:p>
            <a:pPr>
              <a:spcAft>
                <a:spcPts val="0"/>
              </a:spcAft>
            </a:pPr>
            <a:r>
              <a:rPr lang="en-GB" sz="1000" b="1" u="sng" dirty="0" smtClean="0"/>
              <a:t>Comprehension</a:t>
            </a:r>
            <a:endParaRPr lang="en-GB" sz="1000" b="1" u="sng" dirty="0"/>
          </a:p>
        </p:txBody>
      </p:sp>
      <p:sp>
        <p:nvSpPr>
          <p:cNvPr id="148" name="TextBox 229"/>
          <p:cNvSpPr txBox="1"/>
          <p:nvPr/>
        </p:nvSpPr>
        <p:spPr>
          <a:xfrm>
            <a:off x="759815" y="8676950"/>
            <a:ext cx="1419225" cy="246221"/>
          </a:xfrm>
          <a:prstGeom prst="rect">
            <a:avLst/>
          </a:prstGeom>
          <a:noFill/>
        </p:spPr>
        <p:txBody>
          <a:bodyPr wrap="square" rtlCol="0">
            <a:spAutoFit/>
          </a:bodyPr>
          <a:lstStyle/>
          <a:p>
            <a:pPr>
              <a:spcAft>
                <a:spcPts val="0"/>
              </a:spcAft>
            </a:pPr>
            <a:r>
              <a:rPr lang="en-GB" sz="1000" b="1" u="sng" dirty="0" smtClean="0"/>
              <a:t>Communication</a:t>
            </a:r>
            <a:endParaRPr lang="en-GB" sz="1000" b="1" u="sng" dirty="0"/>
          </a:p>
        </p:txBody>
      </p:sp>
      <p:sp>
        <p:nvSpPr>
          <p:cNvPr id="149" name="TextBox 228"/>
          <p:cNvSpPr txBox="1"/>
          <p:nvPr/>
        </p:nvSpPr>
        <p:spPr>
          <a:xfrm>
            <a:off x="784231" y="10645566"/>
            <a:ext cx="1445895" cy="246221"/>
          </a:xfrm>
          <a:prstGeom prst="rect">
            <a:avLst/>
          </a:prstGeom>
          <a:noFill/>
        </p:spPr>
        <p:txBody>
          <a:bodyPr wrap="square" rtlCol="0">
            <a:spAutoFit/>
          </a:bodyPr>
          <a:lstStyle/>
          <a:p>
            <a:pPr>
              <a:spcAft>
                <a:spcPts val="0"/>
              </a:spcAft>
            </a:pPr>
            <a:r>
              <a:rPr lang="en-GB" sz="1000" b="1" u="sng" dirty="0" smtClean="0"/>
              <a:t>Composition</a:t>
            </a:r>
            <a:endParaRPr lang="en-GB" sz="1000" b="1" u="sng" dirty="0"/>
          </a:p>
        </p:txBody>
      </p:sp>
      <p:sp>
        <p:nvSpPr>
          <p:cNvPr id="150" name="TextBox 229"/>
          <p:cNvSpPr txBox="1"/>
          <p:nvPr/>
        </p:nvSpPr>
        <p:spPr>
          <a:xfrm>
            <a:off x="782598" y="11482412"/>
            <a:ext cx="1419225" cy="246221"/>
          </a:xfrm>
          <a:prstGeom prst="rect">
            <a:avLst/>
          </a:prstGeom>
          <a:noFill/>
        </p:spPr>
        <p:txBody>
          <a:bodyPr wrap="square" rtlCol="0">
            <a:spAutoFit/>
          </a:bodyPr>
          <a:lstStyle/>
          <a:p>
            <a:pPr>
              <a:spcAft>
                <a:spcPts val="0"/>
              </a:spcAft>
            </a:pPr>
            <a:r>
              <a:rPr lang="en-GB" sz="1000" b="1" u="sng" dirty="0" smtClean="0"/>
              <a:t>Comprehension</a:t>
            </a:r>
            <a:endParaRPr lang="en-GB" sz="1000" b="1" u="sng" dirty="0"/>
          </a:p>
        </p:txBody>
      </p:sp>
      <p:sp>
        <p:nvSpPr>
          <p:cNvPr id="151" name="TextBox 229"/>
          <p:cNvSpPr txBox="1"/>
          <p:nvPr/>
        </p:nvSpPr>
        <p:spPr>
          <a:xfrm>
            <a:off x="786399" y="12519982"/>
            <a:ext cx="1419225" cy="246221"/>
          </a:xfrm>
          <a:prstGeom prst="rect">
            <a:avLst/>
          </a:prstGeom>
          <a:noFill/>
        </p:spPr>
        <p:txBody>
          <a:bodyPr wrap="square" rtlCol="0">
            <a:spAutoFit/>
          </a:bodyPr>
          <a:lstStyle/>
          <a:p>
            <a:pPr>
              <a:spcAft>
                <a:spcPts val="0"/>
              </a:spcAft>
            </a:pPr>
            <a:r>
              <a:rPr lang="en-GB" sz="1000" b="1" u="sng" dirty="0" smtClean="0"/>
              <a:t>Communication</a:t>
            </a:r>
            <a:endParaRPr lang="en-GB" sz="1000" b="1" u="sng" dirty="0"/>
          </a:p>
        </p:txBody>
      </p:sp>
      <p:sp>
        <p:nvSpPr>
          <p:cNvPr id="152" name="TextBox 228"/>
          <p:cNvSpPr txBox="1"/>
          <p:nvPr/>
        </p:nvSpPr>
        <p:spPr>
          <a:xfrm>
            <a:off x="771295" y="14305403"/>
            <a:ext cx="1445895" cy="246221"/>
          </a:xfrm>
          <a:prstGeom prst="rect">
            <a:avLst/>
          </a:prstGeom>
          <a:noFill/>
        </p:spPr>
        <p:txBody>
          <a:bodyPr wrap="square" rtlCol="0">
            <a:spAutoFit/>
          </a:bodyPr>
          <a:lstStyle/>
          <a:p>
            <a:pPr>
              <a:spcAft>
                <a:spcPts val="0"/>
              </a:spcAft>
            </a:pPr>
            <a:r>
              <a:rPr lang="en-GB" sz="1000" b="1" u="sng" dirty="0" smtClean="0"/>
              <a:t>Composition</a:t>
            </a:r>
            <a:endParaRPr lang="en-GB" sz="1000" b="1" u="sng" dirty="0"/>
          </a:p>
        </p:txBody>
      </p:sp>
      <p:sp>
        <p:nvSpPr>
          <p:cNvPr id="153" name="TextBox 229"/>
          <p:cNvSpPr txBox="1"/>
          <p:nvPr/>
        </p:nvSpPr>
        <p:spPr>
          <a:xfrm>
            <a:off x="742366" y="15266309"/>
            <a:ext cx="1419225" cy="246221"/>
          </a:xfrm>
          <a:prstGeom prst="rect">
            <a:avLst/>
          </a:prstGeom>
          <a:noFill/>
        </p:spPr>
        <p:txBody>
          <a:bodyPr wrap="square" rtlCol="0">
            <a:spAutoFit/>
          </a:bodyPr>
          <a:lstStyle/>
          <a:p>
            <a:pPr>
              <a:spcAft>
                <a:spcPts val="0"/>
              </a:spcAft>
            </a:pPr>
            <a:r>
              <a:rPr lang="en-GB" sz="1000" b="1" u="sng" dirty="0" smtClean="0"/>
              <a:t>Comprehension</a:t>
            </a:r>
            <a:endParaRPr lang="en-GB" sz="1000" b="1" u="sng" dirty="0"/>
          </a:p>
        </p:txBody>
      </p:sp>
      <p:sp>
        <p:nvSpPr>
          <p:cNvPr id="154" name="TextBox 229"/>
          <p:cNvSpPr txBox="1"/>
          <p:nvPr/>
        </p:nvSpPr>
        <p:spPr>
          <a:xfrm>
            <a:off x="772546" y="16144108"/>
            <a:ext cx="1419225" cy="246221"/>
          </a:xfrm>
          <a:prstGeom prst="rect">
            <a:avLst/>
          </a:prstGeom>
          <a:noFill/>
        </p:spPr>
        <p:txBody>
          <a:bodyPr wrap="square" rtlCol="0">
            <a:spAutoFit/>
          </a:bodyPr>
          <a:lstStyle/>
          <a:p>
            <a:pPr>
              <a:spcAft>
                <a:spcPts val="0"/>
              </a:spcAft>
            </a:pPr>
            <a:r>
              <a:rPr lang="en-GB" sz="1000" b="1" u="sng" dirty="0" smtClean="0"/>
              <a:t>Communication</a:t>
            </a:r>
            <a:endParaRPr lang="en-GB" sz="1000" b="1" u="sng" dirty="0"/>
          </a:p>
        </p:txBody>
      </p:sp>
      <p:sp>
        <p:nvSpPr>
          <p:cNvPr id="155" name="TextBox 154"/>
          <p:cNvSpPr txBox="1"/>
          <p:nvPr/>
        </p:nvSpPr>
        <p:spPr>
          <a:xfrm>
            <a:off x="165435" y="1224186"/>
            <a:ext cx="2092277" cy="307777"/>
          </a:xfrm>
          <a:prstGeom prst="rect">
            <a:avLst/>
          </a:prstGeom>
          <a:noFill/>
        </p:spPr>
        <p:txBody>
          <a:bodyPr wrap="square" rtlCol="0">
            <a:spAutoFit/>
          </a:bodyPr>
          <a:lstStyle/>
          <a:p>
            <a:pPr algn="ctr"/>
            <a:r>
              <a:rPr lang="en-GB" sz="1400" b="1" dirty="0" smtClean="0"/>
              <a:t>Disciplinary Knowledge</a:t>
            </a:r>
            <a:endParaRPr lang="en-GB" sz="1400" b="1" dirty="0"/>
          </a:p>
        </p:txBody>
      </p:sp>
      <p:sp>
        <p:nvSpPr>
          <p:cNvPr id="2" name="TextBox 1"/>
          <p:cNvSpPr txBox="1"/>
          <p:nvPr/>
        </p:nvSpPr>
        <p:spPr>
          <a:xfrm>
            <a:off x="139961" y="154398"/>
            <a:ext cx="2135199" cy="16896933"/>
          </a:xfrm>
          <a:prstGeom prst="rect">
            <a:avLst/>
          </a:prstGeom>
          <a:solidFill>
            <a:schemeClr val="bg1"/>
          </a:solidFill>
        </p:spPr>
        <p:txBody>
          <a:bodyPr wrap="square" rtlCol="0">
            <a:spAutoFit/>
          </a:bodyPr>
          <a:lstStyle/>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endParaRPr lang="en-GB" sz="1200" b="1" u="sng" dirty="0">
              <a:latin typeface="XCCW Joined PC5a" panose="03050602040000000000" pitchFamily="66" charset="0"/>
            </a:endParaRPr>
          </a:p>
          <a:p>
            <a:endParaRPr lang="en-GB" sz="1200" b="1" u="sng" dirty="0" smtClean="0">
              <a:latin typeface="XCCW Joined PC5a" panose="03050602040000000000" pitchFamily="66" charset="0"/>
            </a:endParaRPr>
          </a:p>
          <a:p>
            <a:r>
              <a:rPr lang="en-GB" sz="900" b="1" u="sng" dirty="0" smtClean="0">
                <a:latin typeface="XCCW Joined PC5a" panose="03050602040000000000" pitchFamily="66" charset="0"/>
              </a:rPr>
              <a:t>Why </a:t>
            </a:r>
            <a:r>
              <a:rPr lang="en-GB" sz="900" b="1" u="sng" dirty="0">
                <a:latin typeface="XCCW Joined PC5a" panose="03050602040000000000" pitchFamily="66" charset="0"/>
              </a:rPr>
              <a:t>do we teach French?</a:t>
            </a:r>
          </a:p>
          <a:p>
            <a:pPr marL="285750" indent="-285750">
              <a:buFont typeface="Arial" panose="020B0604020202020204" pitchFamily="34" charset="0"/>
              <a:buChar char="•"/>
            </a:pPr>
            <a:r>
              <a:rPr lang="en-GB" sz="900" dirty="0">
                <a:latin typeface="XCCW Joined PC5a" panose="03050602040000000000" pitchFamily="66" charset="0"/>
              </a:rPr>
              <a:t>It is the fourth most spoken language across the world (280 million speakers). It is recognised as the official language in 29 countries which makes it useful for people who want to travel.</a:t>
            </a:r>
          </a:p>
          <a:p>
            <a:pPr marL="285750" indent="-285750">
              <a:buFont typeface="Arial" panose="020B0604020202020204" pitchFamily="34" charset="0"/>
              <a:buChar char="•"/>
            </a:pPr>
            <a:r>
              <a:rPr lang="en-GB" sz="900" dirty="0">
                <a:latin typeface="XCCW Joined PC5a" panose="03050602040000000000" pitchFamily="66" charset="0"/>
              </a:rPr>
              <a:t>Children gain a good understanding of the structure of other languages through French; it has many similarities to Spanish, Italian and Portuguese. </a:t>
            </a:r>
          </a:p>
          <a:p>
            <a:pPr marL="285750" indent="-285750">
              <a:buFont typeface="Arial" panose="020B0604020202020204" pitchFamily="34" charset="0"/>
              <a:buChar char="•"/>
            </a:pPr>
            <a:r>
              <a:rPr lang="en-GB" sz="900" dirty="0">
                <a:latin typeface="XCCW Joined PC5a" panose="03050602040000000000" pitchFamily="66" charset="0"/>
              </a:rPr>
              <a:t>We chose to teach the children French as this supports their transition into our local high schools that also teach French.</a:t>
            </a:r>
          </a:p>
          <a:p>
            <a:pPr marL="285750" indent="-285750">
              <a:buFont typeface="Arial" panose="020B0604020202020204" pitchFamily="34" charset="0"/>
              <a:buChar char="•"/>
            </a:pPr>
            <a:r>
              <a:rPr lang="en-GB" sz="900" dirty="0">
                <a:latin typeface="XCCW Joined PC5a" panose="03050602040000000000" pitchFamily="66" charset="0"/>
              </a:rPr>
              <a:t>Learning another language develops children’s cultural awareness and understanding of the world around them.</a:t>
            </a:r>
          </a:p>
          <a:p>
            <a:pPr marL="285750" indent="-285750">
              <a:buFont typeface="Arial" panose="020B0604020202020204" pitchFamily="34" charset="0"/>
              <a:buChar char="•"/>
            </a:pPr>
            <a:r>
              <a:rPr lang="en-GB" sz="900" dirty="0">
                <a:latin typeface="XCCW Joined PC5a" panose="03050602040000000000" pitchFamily="66" charset="0"/>
              </a:rPr>
              <a:t>It extends their knowledge of how language works and helps them to develop communication skills.</a:t>
            </a:r>
          </a:p>
          <a:p>
            <a:pPr marL="285750" indent="-285750">
              <a:buFont typeface="Arial" panose="020B0604020202020204" pitchFamily="34" charset="0"/>
              <a:buChar char="•"/>
            </a:pPr>
            <a:r>
              <a:rPr lang="en-GB" sz="900" dirty="0">
                <a:latin typeface="XCCW Joined PC5a" panose="03050602040000000000" pitchFamily="66" charset="0"/>
              </a:rPr>
              <a:t>Language learning also provides frequent opportunities to perform before an audience. This nurtures pupils' self-esteem and self- confidence and develops strong interpersonal skills</a:t>
            </a:r>
            <a:r>
              <a:rPr lang="en-GB" sz="900" dirty="0" smtClean="0">
                <a:latin typeface="XCCW Joined PC5a" panose="03050602040000000000" pitchFamily="66" charset="0"/>
              </a:rPr>
              <a:t>.</a:t>
            </a:r>
            <a:endParaRPr lang="en-GB" sz="900" dirty="0">
              <a:latin typeface="XCCW Joined PC5a" panose="03050602040000000000" pitchFamily="66" charset="0"/>
            </a:endParaRPr>
          </a:p>
        </p:txBody>
      </p:sp>
      <p:pic>
        <p:nvPicPr>
          <p:cNvPr id="3" name="Picture 2"/>
          <p:cNvPicPr>
            <a:picLocks noChangeAspect="1"/>
          </p:cNvPicPr>
          <p:nvPr/>
        </p:nvPicPr>
        <p:blipFill>
          <a:blip r:embed="rId3"/>
          <a:stretch>
            <a:fillRect/>
          </a:stretch>
        </p:blipFill>
        <p:spPr>
          <a:xfrm>
            <a:off x="203765" y="1813872"/>
            <a:ext cx="861709" cy="715882"/>
          </a:xfrm>
          <a:prstGeom prst="rect">
            <a:avLst/>
          </a:prstGeom>
        </p:spPr>
      </p:pic>
      <p:pic>
        <p:nvPicPr>
          <p:cNvPr id="5" name="Picture 4"/>
          <p:cNvPicPr>
            <a:picLocks noChangeAspect="1"/>
          </p:cNvPicPr>
          <p:nvPr/>
        </p:nvPicPr>
        <p:blipFill>
          <a:blip r:embed="rId4"/>
          <a:stretch>
            <a:fillRect/>
          </a:stretch>
        </p:blipFill>
        <p:spPr>
          <a:xfrm>
            <a:off x="216219" y="695242"/>
            <a:ext cx="850622" cy="676054"/>
          </a:xfrm>
          <a:prstGeom prst="rect">
            <a:avLst/>
          </a:prstGeom>
        </p:spPr>
      </p:pic>
      <p:sp>
        <p:nvSpPr>
          <p:cNvPr id="8" name="TextBox 7"/>
          <p:cNvSpPr txBox="1"/>
          <p:nvPr/>
        </p:nvSpPr>
        <p:spPr>
          <a:xfrm>
            <a:off x="397561" y="236470"/>
            <a:ext cx="1721787" cy="307777"/>
          </a:xfrm>
          <a:prstGeom prst="rect">
            <a:avLst/>
          </a:prstGeom>
          <a:noFill/>
        </p:spPr>
        <p:txBody>
          <a:bodyPr wrap="square" rtlCol="0">
            <a:spAutoFit/>
          </a:bodyPr>
          <a:lstStyle/>
          <a:p>
            <a:r>
              <a:rPr lang="en-GB" sz="1400" b="1" dirty="0" smtClean="0">
                <a:latin typeface="XCCW Joined PC5a" panose="03050602040000000000" pitchFamily="66" charset="0"/>
              </a:rPr>
              <a:t>Key Concepts</a:t>
            </a:r>
            <a:endParaRPr lang="en-GB" sz="1400" b="1" dirty="0">
              <a:latin typeface="XCCW Joined PC5a" panose="03050602040000000000" pitchFamily="66" charset="0"/>
            </a:endParaRPr>
          </a:p>
        </p:txBody>
      </p:sp>
      <p:sp>
        <p:nvSpPr>
          <p:cNvPr id="95" name="TextBox 94"/>
          <p:cNvSpPr txBox="1"/>
          <p:nvPr/>
        </p:nvSpPr>
        <p:spPr>
          <a:xfrm>
            <a:off x="1085248" y="612784"/>
            <a:ext cx="1096945" cy="1232773"/>
          </a:xfrm>
          <a:prstGeom prst="rect">
            <a:avLst/>
          </a:prstGeom>
          <a:noFill/>
        </p:spPr>
        <p:txBody>
          <a:bodyPr wrap="square" rtlCol="0">
            <a:spAutoFit/>
          </a:bodyPr>
          <a:lstStyle/>
          <a:p>
            <a:r>
              <a:rPr lang="en-GB" sz="700" b="1" u="sng" dirty="0" smtClean="0">
                <a:latin typeface="XCCW Joined PC5a" panose="03050602040000000000" pitchFamily="66" charset="0"/>
              </a:rPr>
              <a:t>Communication</a:t>
            </a:r>
          </a:p>
          <a:p>
            <a:pPr>
              <a:lnSpc>
                <a:spcPct val="107000"/>
              </a:lnSpc>
              <a:spcAft>
                <a:spcPts val="800"/>
              </a:spcAft>
            </a:pPr>
            <a:r>
              <a:rPr lang="en-GB" sz="700" dirty="0">
                <a:latin typeface="XCCW Joined PC5a" panose="03050602040000000000" pitchFamily="66" charset="0"/>
                <a:ea typeface="Calibri" panose="020F0502020204030204" pitchFamily="34" charset="0"/>
                <a:cs typeface="Times New Roman" panose="02020603050405020304" pitchFamily="18" charset="0"/>
              </a:rPr>
              <a:t>Expression of ideas and thoughts using language and to understand and respond to other speakers</a:t>
            </a:r>
          </a:p>
          <a:p>
            <a:endParaRPr lang="en-GB" sz="800" b="1" dirty="0"/>
          </a:p>
        </p:txBody>
      </p:sp>
      <p:sp>
        <p:nvSpPr>
          <p:cNvPr id="96" name="TextBox 95"/>
          <p:cNvSpPr txBox="1"/>
          <p:nvPr/>
        </p:nvSpPr>
        <p:spPr>
          <a:xfrm>
            <a:off x="1127877" y="1809120"/>
            <a:ext cx="1089313" cy="984885"/>
          </a:xfrm>
          <a:prstGeom prst="rect">
            <a:avLst/>
          </a:prstGeom>
          <a:noFill/>
        </p:spPr>
        <p:txBody>
          <a:bodyPr wrap="square" rtlCol="0">
            <a:spAutoFit/>
          </a:bodyPr>
          <a:lstStyle/>
          <a:p>
            <a:r>
              <a:rPr lang="en-GB" sz="700" b="1" u="sng" dirty="0" smtClean="0">
                <a:latin typeface="XCCW Joined PC5a" panose="03050602040000000000" pitchFamily="66" charset="0"/>
              </a:rPr>
              <a:t>Culture</a:t>
            </a:r>
          </a:p>
          <a:p>
            <a:r>
              <a:rPr lang="en-GB" sz="700" dirty="0">
                <a:latin typeface="XCCW Joined PC5a" panose="03050602040000000000" pitchFamily="66" charset="0"/>
                <a:ea typeface="Calibri" panose="020F0502020204030204" pitchFamily="34" charset="0"/>
                <a:cs typeface="Times New Roman" panose="02020603050405020304" pitchFamily="18" charset="0"/>
              </a:rPr>
              <a:t>The ideas, customs, and social behaviour of particular people or society </a:t>
            </a:r>
            <a:endParaRPr lang="en-GB" sz="700" b="1" dirty="0" smtClean="0">
              <a:latin typeface="XCCW Joined PC5a" panose="03050602040000000000" pitchFamily="66" charset="0"/>
            </a:endParaRPr>
          </a:p>
          <a:p>
            <a:endParaRPr lang="en-GB" sz="800" dirty="0">
              <a:latin typeface="Calibri" panose="020F0502020204030204" pitchFamily="34" charset="0"/>
              <a:ea typeface="Calibri" panose="020F0502020204030204" pitchFamily="34" charset="0"/>
              <a:cs typeface="Times New Roman" panose="02020603050405020304" pitchFamily="18" charset="0"/>
            </a:endParaRPr>
          </a:p>
          <a:p>
            <a:endParaRPr lang="en-GB" sz="800" b="1" dirty="0"/>
          </a:p>
        </p:txBody>
      </p:sp>
      <p:sp>
        <p:nvSpPr>
          <p:cNvPr id="97" name="TextBox 96"/>
          <p:cNvSpPr txBox="1"/>
          <p:nvPr/>
        </p:nvSpPr>
        <p:spPr>
          <a:xfrm>
            <a:off x="107239" y="2703024"/>
            <a:ext cx="2084532" cy="523220"/>
          </a:xfrm>
          <a:prstGeom prst="rect">
            <a:avLst/>
          </a:prstGeom>
          <a:noFill/>
        </p:spPr>
        <p:txBody>
          <a:bodyPr wrap="square" rtlCol="0">
            <a:spAutoFit/>
          </a:bodyPr>
          <a:lstStyle/>
          <a:p>
            <a:pPr algn="ctr"/>
            <a:r>
              <a:rPr lang="en-GB" sz="1400" b="1" dirty="0">
                <a:latin typeface="XCCW Joined PC5a" panose="03050602040000000000" pitchFamily="66" charset="0"/>
              </a:rPr>
              <a:t>KS2 Key Concepts</a:t>
            </a:r>
          </a:p>
        </p:txBody>
      </p:sp>
      <p:pic>
        <p:nvPicPr>
          <p:cNvPr id="98" name="Picture 97"/>
          <p:cNvPicPr>
            <a:picLocks noChangeAspect="1"/>
          </p:cNvPicPr>
          <p:nvPr/>
        </p:nvPicPr>
        <p:blipFill>
          <a:blip r:embed="rId4"/>
          <a:stretch>
            <a:fillRect/>
          </a:stretch>
        </p:blipFill>
        <p:spPr>
          <a:xfrm>
            <a:off x="198951" y="3303418"/>
            <a:ext cx="850622" cy="676054"/>
          </a:xfrm>
          <a:prstGeom prst="rect">
            <a:avLst/>
          </a:prstGeom>
        </p:spPr>
      </p:pic>
      <p:sp>
        <p:nvSpPr>
          <p:cNvPr id="99" name="TextBox 98"/>
          <p:cNvSpPr txBox="1"/>
          <p:nvPr/>
        </p:nvSpPr>
        <p:spPr>
          <a:xfrm>
            <a:off x="1048528" y="3242349"/>
            <a:ext cx="1258647" cy="5527924"/>
          </a:xfrm>
          <a:prstGeom prst="rect">
            <a:avLst/>
          </a:prstGeom>
          <a:noFill/>
        </p:spPr>
        <p:txBody>
          <a:bodyPr wrap="square" rtlCol="0">
            <a:spAutoFit/>
          </a:bodyPr>
          <a:lstStyle/>
          <a:p>
            <a:r>
              <a:rPr lang="en-GB" sz="800" b="1" u="sng" dirty="0" smtClean="0">
                <a:latin typeface="XCCW Joined PC5a" panose="03050602040000000000" pitchFamily="66" charset="0"/>
              </a:rPr>
              <a:t>Communication</a:t>
            </a:r>
          </a:p>
          <a:p>
            <a:pPr>
              <a:lnSpc>
                <a:spcPct val="107000"/>
              </a:lnSpc>
              <a:spcAft>
                <a:spcPts val="800"/>
              </a:spcAft>
            </a:pPr>
            <a:r>
              <a:rPr lang="en-US" sz="800" b="1" dirty="0">
                <a:latin typeface="XCCW Joined PC5a" panose="03050602040000000000" pitchFamily="66" charset="0"/>
              </a:rPr>
              <a:t>Listen</a:t>
            </a:r>
            <a:r>
              <a:rPr lang="en-US" sz="800" dirty="0">
                <a:latin typeface="XCCW Joined PC5a" panose="03050602040000000000" pitchFamily="66" charset="0"/>
              </a:rPr>
              <a:t> attentively and understand phrases and sentences in a foreign </a:t>
            </a:r>
            <a:r>
              <a:rPr lang="en-US" sz="800" dirty="0" smtClean="0">
                <a:latin typeface="XCCW Joined PC5a" panose="03050602040000000000" pitchFamily="66" charset="0"/>
              </a:rPr>
              <a:t>language. </a:t>
            </a:r>
          </a:p>
          <a:p>
            <a:pPr>
              <a:lnSpc>
                <a:spcPct val="107000"/>
              </a:lnSpc>
              <a:spcAft>
                <a:spcPts val="800"/>
              </a:spcAft>
            </a:pPr>
            <a:r>
              <a:rPr lang="en-US" sz="800" b="1" dirty="0" smtClean="0">
                <a:latin typeface="XCCW Joined PC5a" panose="03050602040000000000" pitchFamily="66" charset="0"/>
              </a:rPr>
              <a:t>Use</a:t>
            </a:r>
            <a:r>
              <a:rPr lang="en-US" sz="800" dirty="0" smtClean="0">
                <a:latin typeface="XCCW Joined PC5a" panose="03050602040000000000" pitchFamily="66" charset="0"/>
              </a:rPr>
              <a:t> </a:t>
            </a:r>
            <a:r>
              <a:rPr lang="en-US" sz="800" dirty="0">
                <a:latin typeface="XCCW Joined PC5a" panose="03050602040000000000" pitchFamily="66" charset="0"/>
              </a:rPr>
              <a:t>simple conjunctions to build more complex sentences when speaking and present information to others in a foreign </a:t>
            </a:r>
            <a:r>
              <a:rPr lang="en-US" sz="800" dirty="0" smtClean="0">
                <a:latin typeface="XCCW Joined PC5a" panose="03050602040000000000" pitchFamily="66" charset="0"/>
              </a:rPr>
              <a:t>language. </a:t>
            </a:r>
          </a:p>
          <a:p>
            <a:pPr>
              <a:lnSpc>
                <a:spcPct val="107000"/>
              </a:lnSpc>
              <a:spcAft>
                <a:spcPts val="800"/>
              </a:spcAft>
            </a:pPr>
            <a:r>
              <a:rPr lang="en-US" sz="800" b="1" dirty="0" smtClean="0">
                <a:latin typeface="XCCW Joined PC5a" panose="03050602040000000000" pitchFamily="66" charset="0"/>
              </a:rPr>
              <a:t>Read</a:t>
            </a:r>
            <a:r>
              <a:rPr lang="en-US" sz="800" dirty="0" smtClean="0">
                <a:latin typeface="XCCW Joined PC5a" panose="03050602040000000000" pitchFamily="66" charset="0"/>
              </a:rPr>
              <a:t> </a:t>
            </a:r>
            <a:r>
              <a:rPr lang="en-US" sz="800" dirty="0">
                <a:latin typeface="XCCW Joined PC5a" panose="03050602040000000000" pitchFamily="66" charset="0"/>
              </a:rPr>
              <a:t>a variety of short simple texts in different formats and in different contexts in a foreign language. Focus on correct pronunciation and intonation, using tone of voice and gesture to convey meaning when reading </a:t>
            </a:r>
            <a:r>
              <a:rPr lang="en-US" sz="800" dirty="0" smtClean="0">
                <a:latin typeface="XCCW Joined PC5a" panose="03050602040000000000" pitchFamily="66" charset="0"/>
              </a:rPr>
              <a:t>aloud. </a:t>
            </a:r>
          </a:p>
          <a:p>
            <a:pPr>
              <a:lnSpc>
                <a:spcPct val="107000"/>
              </a:lnSpc>
              <a:spcAft>
                <a:spcPts val="800"/>
              </a:spcAft>
            </a:pPr>
            <a:r>
              <a:rPr lang="en-US" sz="800" b="1" dirty="0" smtClean="0">
                <a:latin typeface="XCCW Joined PC5a" panose="03050602040000000000" pitchFamily="66" charset="0"/>
              </a:rPr>
              <a:t>Write</a:t>
            </a:r>
            <a:r>
              <a:rPr lang="en-US" sz="800" dirty="0" smtClean="0">
                <a:latin typeface="XCCW Joined PC5a" panose="03050602040000000000" pitchFamily="66" charset="0"/>
              </a:rPr>
              <a:t> </a:t>
            </a:r>
            <a:r>
              <a:rPr lang="en-US" sz="800" dirty="0">
                <a:latin typeface="XCCW Joined PC5a" panose="03050602040000000000" pitchFamily="66" charset="0"/>
              </a:rPr>
              <a:t>short texts in a foreign language and use a dictionary to check the spelling of words. </a:t>
            </a:r>
            <a:endParaRPr lang="en-GB" sz="800" b="1" dirty="0">
              <a:latin typeface="XCCW Joined PC5a" panose="03050602040000000000" pitchFamily="66" charset="0"/>
            </a:endParaRPr>
          </a:p>
        </p:txBody>
      </p:sp>
      <p:sp>
        <p:nvSpPr>
          <p:cNvPr id="100" name="TextBox 99"/>
          <p:cNvSpPr txBox="1"/>
          <p:nvPr/>
        </p:nvSpPr>
        <p:spPr>
          <a:xfrm>
            <a:off x="1166117" y="8932972"/>
            <a:ext cx="1019100" cy="1585049"/>
          </a:xfrm>
          <a:prstGeom prst="rect">
            <a:avLst/>
          </a:prstGeom>
          <a:noFill/>
        </p:spPr>
        <p:txBody>
          <a:bodyPr wrap="square" rtlCol="0">
            <a:spAutoFit/>
          </a:bodyPr>
          <a:lstStyle/>
          <a:p>
            <a:r>
              <a:rPr lang="en-GB" sz="900" b="1" u="sng" dirty="0" smtClean="0">
                <a:latin typeface="XCCW Joined PC5a" panose="03050602040000000000" pitchFamily="66" charset="0"/>
              </a:rPr>
              <a:t>Culture</a:t>
            </a:r>
          </a:p>
          <a:p>
            <a:r>
              <a:rPr lang="en-US" sz="900" dirty="0">
                <a:latin typeface="XCCW Joined PC5a" panose="03050602040000000000" pitchFamily="66" charset="0"/>
              </a:rPr>
              <a:t>Explore cultural stereotypes and justify why they are flawed and </a:t>
            </a:r>
            <a:r>
              <a:rPr lang="en-US" sz="900" dirty="0" smtClean="0">
                <a:latin typeface="XCCW Joined PC5a" panose="03050602040000000000" pitchFamily="66" charset="0"/>
              </a:rPr>
              <a:t>inaccurate.</a:t>
            </a:r>
            <a:endParaRPr lang="en-GB" sz="900" b="1" u="sng" dirty="0" smtClean="0">
              <a:latin typeface="XCCW Joined PC5a" panose="03050602040000000000" pitchFamily="66" charset="0"/>
            </a:endParaRPr>
          </a:p>
          <a:p>
            <a:endParaRPr lang="en-GB" sz="800" dirty="0">
              <a:latin typeface="Calibri" panose="020F0502020204030204" pitchFamily="34" charset="0"/>
              <a:ea typeface="Calibri" panose="020F0502020204030204" pitchFamily="34" charset="0"/>
              <a:cs typeface="Times New Roman" panose="02020603050405020304" pitchFamily="18" charset="0"/>
            </a:endParaRPr>
          </a:p>
          <a:p>
            <a:endParaRPr lang="en-GB" sz="800" b="1" dirty="0"/>
          </a:p>
        </p:txBody>
      </p:sp>
      <p:pic>
        <p:nvPicPr>
          <p:cNvPr id="101" name="Picture 100"/>
          <p:cNvPicPr>
            <a:picLocks noChangeAspect="1"/>
          </p:cNvPicPr>
          <p:nvPr/>
        </p:nvPicPr>
        <p:blipFill>
          <a:blip r:embed="rId3"/>
          <a:stretch>
            <a:fillRect/>
          </a:stretch>
        </p:blipFill>
        <p:spPr>
          <a:xfrm>
            <a:off x="214466" y="8917474"/>
            <a:ext cx="861709" cy="715882"/>
          </a:xfrm>
          <a:prstGeom prst="rect">
            <a:avLst/>
          </a:prstGeom>
        </p:spPr>
      </p:pic>
      <p:sp>
        <p:nvSpPr>
          <p:cNvPr id="9" name="TextBox 8"/>
          <p:cNvSpPr txBox="1"/>
          <p:nvPr/>
        </p:nvSpPr>
        <p:spPr>
          <a:xfrm>
            <a:off x="2415121" y="279815"/>
            <a:ext cx="9274848" cy="615553"/>
          </a:xfrm>
          <a:prstGeom prst="rect">
            <a:avLst/>
          </a:prstGeom>
          <a:noFill/>
        </p:spPr>
        <p:txBody>
          <a:bodyPr wrap="square" rtlCol="0">
            <a:spAutoFit/>
          </a:bodyPr>
          <a:lstStyle/>
          <a:p>
            <a:r>
              <a:rPr lang="en-GB" sz="2000" i="1" dirty="0">
                <a:latin typeface="XCCW Joined PC5a" panose="03050602040000000000" pitchFamily="66" charset="0"/>
              </a:rPr>
              <a:t>“With languages, you are at home </a:t>
            </a:r>
            <a:r>
              <a:rPr lang="en-GB" sz="2000" i="1" dirty="0" smtClean="0">
                <a:latin typeface="XCCW Joined PC5a" panose="03050602040000000000" pitchFamily="66" charset="0"/>
              </a:rPr>
              <a:t>anywhere”. </a:t>
            </a:r>
          </a:p>
          <a:p>
            <a:r>
              <a:rPr lang="en-GB" sz="1400" b="1" dirty="0" smtClean="0">
                <a:latin typeface="XCCW Joined PC5a" panose="03050602040000000000" pitchFamily="66" charset="0"/>
              </a:rPr>
              <a:t>Roger Bacon</a:t>
            </a:r>
          </a:p>
        </p:txBody>
      </p:sp>
      <p:sp>
        <p:nvSpPr>
          <p:cNvPr id="77" name="TextBox 76"/>
          <p:cNvSpPr txBox="1"/>
          <p:nvPr/>
        </p:nvSpPr>
        <p:spPr>
          <a:xfrm>
            <a:off x="2936563" y="12810633"/>
            <a:ext cx="821512" cy="3139321"/>
          </a:xfrm>
          <a:prstGeom prst="rect">
            <a:avLst/>
          </a:prstGeom>
          <a:noFill/>
        </p:spPr>
        <p:txBody>
          <a:bodyPr wrap="square" rtlCol="0">
            <a:spAutoFit/>
          </a:bodyPr>
          <a:lstStyle/>
          <a:p>
            <a:r>
              <a:rPr lang="en-GB" sz="700" b="1" u="sng" dirty="0" smtClean="0">
                <a:solidFill>
                  <a:schemeClr val="bg1"/>
                </a:solidFill>
                <a:latin typeface="XCCW Joined PC5a" panose="03050602040000000000" pitchFamily="66" charset="0"/>
              </a:rPr>
              <a:t>LES FRUITS</a:t>
            </a:r>
          </a:p>
          <a:p>
            <a:r>
              <a:rPr lang="en-US" sz="700" dirty="0">
                <a:solidFill>
                  <a:schemeClr val="bg1"/>
                </a:solidFill>
                <a:latin typeface="XCCW Joined PC5a" panose="03050602040000000000" pitchFamily="66" charset="0"/>
              </a:rPr>
              <a:t>Name, </a:t>
            </a:r>
            <a:r>
              <a:rPr lang="en-US" sz="700" dirty="0" err="1">
                <a:solidFill>
                  <a:schemeClr val="bg1"/>
                </a:solidFill>
                <a:latin typeface="XCCW Joined PC5a" panose="03050602040000000000" pitchFamily="66" charset="0"/>
              </a:rPr>
              <a:t>recognise</a:t>
            </a:r>
            <a:r>
              <a:rPr lang="en-US" sz="700" dirty="0">
                <a:solidFill>
                  <a:schemeClr val="bg1"/>
                </a:solidFill>
                <a:latin typeface="XCCW Joined PC5a" panose="03050602040000000000" pitchFamily="66" charset="0"/>
              </a:rPr>
              <a:t> and remember up to 10 fruits in French.</a:t>
            </a:r>
          </a:p>
          <a:p>
            <a:r>
              <a:rPr lang="en-US" sz="700" dirty="0">
                <a:solidFill>
                  <a:schemeClr val="bg1"/>
                </a:solidFill>
                <a:latin typeface="XCCW Joined PC5a" panose="03050602040000000000" pitchFamily="66" charset="0"/>
              </a:rPr>
              <a:t>A</a:t>
            </a:r>
            <a:r>
              <a:rPr lang="en-US" sz="700" dirty="0" smtClean="0">
                <a:solidFill>
                  <a:schemeClr val="bg1"/>
                </a:solidFill>
                <a:latin typeface="XCCW Joined PC5a" panose="03050602040000000000" pitchFamily="66" charset="0"/>
              </a:rPr>
              <a:t>ttempt </a:t>
            </a:r>
            <a:r>
              <a:rPr lang="en-US" sz="700" dirty="0">
                <a:solidFill>
                  <a:schemeClr val="bg1"/>
                </a:solidFill>
                <a:latin typeface="XCCW Joined PC5a" panose="03050602040000000000" pitchFamily="66" charset="0"/>
              </a:rPr>
              <a:t>to spell some of these nouns with their correct article/determiner.</a:t>
            </a:r>
          </a:p>
          <a:p>
            <a:r>
              <a:rPr lang="en-US" sz="700" dirty="0" smtClean="0">
                <a:solidFill>
                  <a:schemeClr val="bg1"/>
                </a:solidFill>
                <a:latin typeface="XCCW Joined PC5a" panose="03050602040000000000" pitchFamily="66" charset="0"/>
              </a:rPr>
              <a:t>Ask </a:t>
            </a:r>
            <a:r>
              <a:rPr lang="en-US" sz="700" dirty="0">
                <a:solidFill>
                  <a:schemeClr val="bg1"/>
                </a:solidFill>
                <a:latin typeface="XCCW Joined PC5a" panose="03050602040000000000" pitchFamily="66" charset="0"/>
              </a:rPr>
              <a:t>somebody in French if they like a particular fruit.</a:t>
            </a:r>
          </a:p>
          <a:p>
            <a:r>
              <a:rPr lang="en-US" sz="700" dirty="0" smtClean="0">
                <a:solidFill>
                  <a:schemeClr val="bg1"/>
                </a:solidFill>
                <a:latin typeface="XCCW Joined PC5a" panose="03050602040000000000" pitchFamily="66" charset="0"/>
              </a:rPr>
              <a:t>Say </a:t>
            </a:r>
            <a:r>
              <a:rPr lang="en-US" sz="700" dirty="0">
                <a:solidFill>
                  <a:schemeClr val="bg1"/>
                </a:solidFill>
                <a:latin typeface="XCCW Joined PC5a" panose="03050602040000000000" pitchFamily="66" charset="0"/>
              </a:rPr>
              <a:t>what fruits we like and dislike in French.</a:t>
            </a:r>
            <a:endParaRPr lang="en-GB" sz="700" dirty="0" smtClean="0">
              <a:solidFill>
                <a:schemeClr val="bg1"/>
              </a:solidFill>
              <a:latin typeface="XCCW Joined PC5a" panose="03050602040000000000" pitchFamily="66" charset="0"/>
            </a:endParaRPr>
          </a:p>
          <a:p>
            <a:endParaRPr lang="en-GB" sz="900" b="1" dirty="0"/>
          </a:p>
        </p:txBody>
      </p:sp>
      <p:sp>
        <p:nvSpPr>
          <p:cNvPr id="10" name="TextBox 9"/>
          <p:cNvSpPr txBox="1"/>
          <p:nvPr/>
        </p:nvSpPr>
        <p:spPr>
          <a:xfrm>
            <a:off x="4716183" y="12051033"/>
            <a:ext cx="4114566" cy="738664"/>
          </a:xfrm>
          <a:prstGeom prst="rect">
            <a:avLst/>
          </a:prstGeom>
          <a:noFill/>
        </p:spPr>
        <p:txBody>
          <a:bodyPr wrap="square" rtlCol="0">
            <a:spAutoFit/>
          </a:bodyPr>
          <a:lstStyle/>
          <a:p>
            <a:r>
              <a:rPr lang="en-US" sz="700" b="1" u="sng" dirty="0" smtClean="0">
                <a:solidFill>
                  <a:schemeClr val="bg1"/>
                </a:solidFill>
                <a:latin typeface="XCCW Joined PC5a" panose="03050602040000000000" pitchFamily="66" charset="0"/>
              </a:rPr>
              <a:t>LES SAICONS</a:t>
            </a:r>
          </a:p>
          <a:p>
            <a:r>
              <a:rPr lang="en-US" sz="700" dirty="0" smtClean="0">
                <a:solidFill>
                  <a:schemeClr val="bg1"/>
                </a:solidFill>
                <a:latin typeface="XCCW Joined PC5a" panose="03050602040000000000" pitchFamily="66" charset="0"/>
              </a:rPr>
              <a:t>Name</a:t>
            </a:r>
            <a:r>
              <a:rPr lang="en-US" sz="700" dirty="0">
                <a:solidFill>
                  <a:schemeClr val="bg1"/>
                </a:solidFill>
                <a:latin typeface="XCCW Joined PC5a" panose="03050602040000000000" pitchFamily="66" charset="0"/>
              </a:rPr>
              <a:t>, </a:t>
            </a:r>
            <a:r>
              <a:rPr lang="en-US" sz="700" dirty="0" err="1">
                <a:solidFill>
                  <a:schemeClr val="bg1"/>
                </a:solidFill>
                <a:latin typeface="XCCW Joined PC5a" panose="03050602040000000000" pitchFamily="66" charset="0"/>
              </a:rPr>
              <a:t>recognise</a:t>
            </a:r>
            <a:r>
              <a:rPr lang="en-US" sz="700" dirty="0">
                <a:solidFill>
                  <a:schemeClr val="bg1"/>
                </a:solidFill>
                <a:latin typeface="XCCW Joined PC5a" panose="03050602040000000000" pitchFamily="66" charset="0"/>
              </a:rPr>
              <a:t> and remember all four seasons in French.</a:t>
            </a:r>
          </a:p>
          <a:p>
            <a:r>
              <a:rPr lang="en-US" sz="700" dirty="0" smtClean="0">
                <a:solidFill>
                  <a:schemeClr val="bg1"/>
                </a:solidFill>
                <a:latin typeface="XCCW Joined PC5a" panose="03050602040000000000" pitchFamily="66" charset="0"/>
              </a:rPr>
              <a:t>Say </a:t>
            </a:r>
            <a:r>
              <a:rPr lang="en-US" sz="700" dirty="0">
                <a:solidFill>
                  <a:schemeClr val="bg1"/>
                </a:solidFill>
                <a:latin typeface="XCCW Joined PC5a" panose="03050602040000000000" pitchFamily="66" charset="0"/>
              </a:rPr>
              <a:t>which is our </a:t>
            </a:r>
            <a:r>
              <a:rPr lang="en-US" sz="700" dirty="0" err="1">
                <a:solidFill>
                  <a:schemeClr val="bg1"/>
                </a:solidFill>
                <a:latin typeface="XCCW Joined PC5a" panose="03050602040000000000" pitchFamily="66" charset="0"/>
              </a:rPr>
              <a:t>favourite</a:t>
            </a:r>
            <a:r>
              <a:rPr lang="en-US" sz="700" dirty="0">
                <a:solidFill>
                  <a:schemeClr val="bg1"/>
                </a:solidFill>
                <a:latin typeface="XCCW Joined PC5a" panose="03050602040000000000" pitchFamily="66" charset="0"/>
              </a:rPr>
              <a:t> season in French.</a:t>
            </a:r>
          </a:p>
          <a:p>
            <a:r>
              <a:rPr lang="en-US" sz="700" dirty="0" smtClean="0">
                <a:solidFill>
                  <a:schemeClr val="bg1"/>
                </a:solidFill>
                <a:latin typeface="XCCW Joined PC5a" panose="03050602040000000000" pitchFamily="66" charset="0"/>
              </a:rPr>
              <a:t>Say </a:t>
            </a:r>
            <a:r>
              <a:rPr lang="en-US" sz="700" dirty="0">
                <a:solidFill>
                  <a:schemeClr val="bg1"/>
                </a:solidFill>
                <a:latin typeface="XCCW Joined PC5a" panose="03050602040000000000" pitchFamily="66" charset="0"/>
              </a:rPr>
              <a:t>why it is our </a:t>
            </a:r>
            <a:r>
              <a:rPr lang="en-US" sz="700" dirty="0" err="1">
                <a:solidFill>
                  <a:schemeClr val="bg1"/>
                </a:solidFill>
                <a:latin typeface="XCCW Joined PC5a" panose="03050602040000000000" pitchFamily="66" charset="0"/>
              </a:rPr>
              <a:t>favourite</a:t>
            </a:r>
            <a:r>
              <a:rPr lang="en-US" sz="700" dirty="0">
                <a:solidFill>
                  <a:schemeClr val="bg1"/>
                </a:solidFill>
                <a:latin typeface="XCCW Joined PC5a" panose="03050602040000000000" pitchFamily="66" charset="0"/>
              </a:rPr>
              <a:t> season in French.</a:t>
            </a:r>
          </a:p>
          <a:p>
            <a:r>
              <a:rPr lang="en-US" sz="700" dirty="0" smtClean="0">
                <a:solidFill>
                  <a:schemeClr val="bg1"/>
                </a:solidFill>
                <a:latin typeface="XCCW Joined PC5a" panose="03050602040000000000" pitchFamily="66" charset="0"/>
              </a:rPr>
              <a:t>Start </a:t>
            </a:r>
            <a:r>
              <a:rPr lang="en-US" sz="700" dirty="0">
                <a:solidFill>
                  <a:schemeClr val="bg1"/>
                </a:solidFill>
                <a:latin typeface="XCCW Joined PC5a" panose="03050602040000000000" pitchFamily="66" charset="0"/>
              </a:rPr>
              <a:t>to </a:t>
            </a:r>
            <a:r>
              <a:rPr lang="en-US" sz="700" dirty="0" err="1">
                <a:solidFill>
                  <a:schemeClr val="bg1"/>
                </a:solidFill>
                <a:latin typeface="XCCW Joined PC5a" panose="03050602040000000000" pitchFamily="66" charset="0"/>
              </a:rPr>
              <a:t>recognise</a:t>
            </a:r>
            <a:r>
              <a:rPr lang="en-US" sz="700" dirty="0">
                <a:solidFill>
                  <a:schemeClr val="bg1"/>
                </a:solidFill>
                <a:latin typeface="XCCW Joined PC5a" panose="03050602040000000000" pitchFamily="66" charset="0"/>
              </a:rPr>
              <a:t> and use the conjunctions ‘et’ (and) &amp; ‘car’ (because) i</a:t>
            </a:r>
            <a:r>
              <a:rPr lang="en-US" sz="700" dirty="0" smtClean="0">
                <a:solidFill>
                  <a:schemeClr val="bg1"/>
                </a:solidFill>
                <a:latin typeface="XCCW Joined PC5a" panose="03050602040000000000" pitchFamily="66" charset="0"/>
              </a:rPr>
              <a:t>n our </a:t>
            </a:r>
            <a:r>
              <a:rPr lang="en-US" sz="700" dirty="0">
                <a:solidFill>
                  <a:schemeClr val="bg1"/>
                </a:solidFill>
                <a:latin typeface="XCCW Joined PC5a" panose="03050602040000000000" pitchFamily="66" charset="0"/>
              </a:rPr>
              <a:t>spoken and written responses</a:t>
            </a:r>
            <a:endParaRPr lang="en-GB" sz="700" dirty="0">
              <a:solidFill>
                <a:schemeClr val="bg1"/>
              </a:solidFill>
              <a:latin typeface="XCCW Joined PC5a" panose="03050602040000000000" pitchFamily="66" charset="0"/>
            </a:endParaRPr>
          </a:p>
        </p:txBody>
      </p:sp>
      <p:sp>
        <p:nvSpPr>
          <p:cNvPr id="79" name="TextBox 78"/>
          <p:cNvSpPr txBox="1"/>
          <p:nvPr/>
        </p:nvSpPr>
        <p:spPr>
          <a:xfrm>
            <a:off x="10489990" y="9876591"/>
            <a:ext cx="886200" cy="2139047"/>
          </a:xfrm>
          <a:prstGeom prst="rect">
            <a:avLst/>
          </a:prstGeom>
          <a:noFill/>
        </p:spPr>
        <p:txBody>
          <a:bodyPr wrap="square" rtlCol="0">
            <a:spAutoFit/>
          </a:bodyPr>
          <a:lstStyle/>
          <a:p>
            <a:r>
              <a:rPr lang="en-US" sz="700" b="1" u="sng" dirty="0" smtClean="0">
                <a:solidFill>
                  <a:schemeClr val="bg1"/>
                </a:solidFill>
                <a:latin typeface="XCCW Joined PC5a" panose="03050602040000000000" pitchFamily="66" charset="0"/>
              </a:rPr>
              <a:t>JE ME PRESENTE</a:t>
            </a:r>
          </a:p>
          <a:p>
            <a:r>
              <a:rPr lang="en-US" sz="700" dirty="0" smtClean="0">
                <a:solidFill>
                  <a:schemeClr val="bg1"/>
                </a:solidFill>
                <a:latin typeface="XCCW Joined PC5a" panose="03050602040000000000" pitchFamily="66" charset="0"/>
              </a:rPr>
              <a:t>Know </a:t>
            </a:r>
            <a:r>
              <a:rPr lang="en-US" sz="700" dirty="0">
                <a:solidFill>
                  <a:schemeClr val="bg1"/>
                </a:solidFill>
                <a:latin typeface="XCCW Joined PC5a" panose="03050602040000000000" pitchFamily="66" charset="0"/>
              </a:rPr>
              <a:t>how count to 20 in French.</a:t>
            </a:r>
          </a:p>
          <a:p>
            <a:r>
              <a:rPr lang="en-US" sz="700" dirty="0" smtClean="0">
                <a:solidFill>
                  <a:schemeClr val="bg1"/>
                </a:solidFill>
                <a:latin typeface="XCCW Joined PC5a" panose="03050602040000000000" pitchFamily="66" charset="0"/>
              </a:rPr>
              <a:t>Ask </a:t>
            </a:r>
            <a:r>
              <a:rPr lang="en-US" sz="700" dirty="0">
                <a:solidFill>
                  <a:schemeClr val="bg1"/>
                </a:solidFill>
                <a:latin typeface="XCCW Joined PC5a" panose="03050602040000000000" pitchFamily="66" charset="0"/>
              </a:rPr>
              <a:t>somebody how they are feeling and give an appropriate response</a:t>
            </a:r>
          </a:p>
          <a:p>
            <a:r>
              <a:rPr lang="en-US" sz="700" dirty="0">
                <a:solidFill>
                  <a:schemeClr val="bg1"/>
                </a:solidFill>
                <a:latin typeface="XCCW Joined PC5a" panose="03050602040000000000" pitchFamily="66" charset="0"/>
              </a:rPr>
              <a:t>back.</a:t>
            </a:r>
          </a:p>
          <a:p>
            <a:r>
              <a:rPr lang="en-US" sz="700" dirty="0" smtClean="0">
                <a:solidFill>
                  <a:schemeClr val="bg1"/>
                </a:solidFill>
                <a:latin typeface="XCCW Joined PC5a" panose="03050602040000000000" pitchFamily="66" charset="0"/>
              </a:rPr>
              <a:t>Ask </a:t>
            </a:r>
            <a:r>
              <a:rPr lang="en-US" sz="700" dirty="0">
                <a:solidFill>
                  <a:schemeClr val="bg1"/>
                </a:solidFill>
                <a:latin typeface="XCCW Joined PC5a" panose="03050602040000000000" pitchFamily="66" charset="0"/>
              </a:rPr>
              <a:t>somebody their age, name, where they live and reply.</a:t>
            </a:r>
            <a:endParaRPr lang="en-GB" sz="700" dirty="0">
              <a:solidFill>
                <a:schemeClr val="bg1"/>
              </a:solidFill>
              <a:latin typeface="XCCW Joined PC5a" panose="03050602040000000000" pitchFamily="66" charset="0"/>
            </a:endParaRPr>
          </a:p>
        </p:txBody>
      </p:sp>
      <p:sp>
        <p:nvSpPr>
          <p:cNvPr id="11" name="TextBox 10"/>
          <p:cNvSpPr txBox="1"/>
          <p:nvPr/>
        </p:nvSpPr>
        <p:spPr>
          <a:xfrm>
            <a:off x="7978152" y="15647444"/>
            <a:ext cx="2217914" cy="846386"/>
          </a:xfrm>
          <a:prstGeom prst="rect">
            <a:avLst/>
          </a:prstGeom>
          <a:noFill/>
        </p:spPr>
        <p:txBody>
          <a:bodyPr wrap="square" rtlCol="0">
            <a:spAutoFit/>
          </a:bodyPr>
          <a:lstStyle/>
          <a:p>
            <a:r>
              <a:rPr lang="en-US" sz="700" b="1" u="sng" dirty="0">
                <a:solidFill>
                  <a:schemeClr val="bg1"/>
                </a:solidFill>
                <a:latin typeface="XCCW Joined PC5a" panose="03050602040000000000" pitchFamily="66" charset="0"/>
              </a:rPr>
              <a:t>J’APPRENDS LE </a:t>
            </a:r>
            <a:r>
              <a:rPr lang="en-US" sz="700" b="1" u="sng" dirty="0" smtClean="0">
                <a:solidFill>
                  <a:schemeClr val="bg1"/>
                </a:solidFill>
                <a:latin typeface="XCCW Joined PC5a" panose="03050602040000000000" pitchFamily="66" charset="0"/>
              </a:rPr>
              <a:t>FRANÇAIS</a:t>
            </a:r>
          </a:p>
          <a:p>
            <a:r>
              <a:rPr lang="en-US" sz="700" dirty="0" smtClean="0">
                <a:solidFill>
                  <a:schemeClr val="bg1"/>
                </a:solidFill>
                <a:latin typeface="XCCW Joined PC5a" panose="03050602040000000000" pitchFamily="66" charset="0"/>
              </a:rPr>
              <a:t>To </a:t>
            </a:r>
            <a:r>
              <a:rPr lang="en-US" sz="700" dirty="0">
                <a:solidFill>
                  <a:schemeClr val="bg1"/>
                </a:solidFill>
                <a:latin typeface="XCCW Joined PC5a" panose="03050602040000000000" pitchFamily="66" charset="0"/>
              </a:rPr>
              <a:t>locate France, Paris and a few key cities on a map.</a:t>
            </a:r>
          </a:p>
          <a:p>
            <a:r>
              <a:rPr lang="en-US" sz="700" dirty="0" smtClean="0">
                <a:solidFill>
                  <a:schemeClr val="bg1"/>
                </a:solidFill>
                <a:latin typeface="XCCW Joined PC5a" panose="03050602040000000000" pitchFamily="66" charset="0"/>
              </a:rPr>
              <a:t>Say </a:t>
            </a:r>
            <a:r>
              <a:rPr lang="en-US" sz="700" dirty="0">
                <a:solidFill>
                  <a:schemeClr val="bg1"/>
                </a:solidFill>
                <a:latin typeface="XCCW Joined PC5a" panose="03050602040000000000" pitchFamily="66" charset="0"/>
              </a:rPr>
              <a:t>our </a:t>
            </a:r>
            <a:r>
              <a:rPr lang="en-US" sz="700" dirty="0" smtClean="0">
                <a:solidFill>
                  <a:schemeClr val="bg1"/>
                </a:solidFill>
                <a:latin typeface="XCCW Joined PC5a" panose="03050602040000000000" pitchFamily="66" charset="0"/>
              </a:rPr>
              <a:t>name and </a:t>
            </a:r>
            <a:r>
              <a:rPr lang="en-US" sz="700" dirty="0">
                <a:solidFill>
                  <a:schemeClr val="bg1"/>
                </a:solidFill>
                <a:latin typeface="XCCW Joined PC5a" panose="03050602040000000000" pitchFamily="66" charset="0"/>
              </a:rPr>
              <a:t>how we are </a:t>
            </a:r>
            <a:r>
              <a:rPr lang="en-US" sz="700" dirty="0" smtClean="0">
                <a:solidFill>
                  <a:schemeClr val="bg1"/>
                </a:solidFill>
                <a:latin typeface="XCCW Joined PC5a" panose="03050602040000000000" pitchFamily="66" charset="0"/>
              </a:rPr>
              <a:t>feeling.</a:t>
            </a:r>
          </a:p>
          <a:p>
            <a:r>
              <a:rPr lang="en-US" sz="700" dirty="0">
                <a:solidFill>
                  <a:schemeClr val="bg1"/>
                </a:solidFill>
                <a:latin typeface="XCCW Joined PC5a" panose="03050602040000000000" pitchFamily="66" charset="0"/>
              </a:rPr>
              <a:t>L</a:t>
            </a:r>
            <a:r>
              <a:rPr lang="en-US" sz="700" dirty="0" smtClean="0">
                <a:solidFill>
                  <a:schemeClr val="bg1"/>
                </a:solidFill>
                <a:latin typeface="XCCW Joined PC5a" panose="03050602040000000000" pitchFamily="66" charset="0"/>
              </a:rPr>
              <a:t>earn </a:t>
            </a:r>
            <a:r>
              <a:rPr lang="en-US" sz="700" dirty="0">
                <a:solidFill>
                  <a:schemeClr val="bg1"/>
                </a:solidFill>
                <a:latin typeface="XCCW Joined PC5a" panose="03050602040000000000" pitchFamily="66" charset="0"/>
              </a:rPr>
              <a:t>up to 10 </a:t>
            </a:r>
            <a:r>
              <a:rPr lang="en-US" sz="700" dirty="0" err="1">
                <a:solidFill>
                  <a:schemeClr val="bg1"/>
                </a:solidFill>
                <a:latin typeface="XCCW Joined PC5a" panose="03050602040000000000" pitchFamily="66" charset="0"/>
              </a:rPr>
              <a:t>colours</a:t>
            </a:r>
            <a:r>
              <a:rPr lang="en-US" sz="700" dirty="0">
                <a:solidFill>
                  <a:schemeClr val="bg1"/>
                </a:solidFill>
                <a:latin typeface="XCCW Joined PC5a" panose="03050602040000000000" pitchFamily="66" charset="0"/>
              </a:rPr>
              <a:t> and count </a:t>
            </a:r>
            <a:r>
              <a:rPr lang="en-US" sz="700" dirty="0" smtClean="0">
                <a:solidFill>
                  <a:schemeClr val="bg1"/>
                </a:solidFill>
                <a:latin typeface="XCCW Joined PC5a" panose="03050602040000000000" pitchFamily="66" charset="0"/>
              </a:rPr>
              <a:t>from 1-10 </a:t>
            </a:r>
            <a:r>
              <a:rPr lang="en-US" sz="700" dirty="0">
                <a:solidFill>
                  <a:schemeClr val="bg1"/>
                </a:solidFill>
                <a:latin typeface="XCCW Joined PC5a" panose="03050602040000000000" pitchFamily="66" charset="0"/>
              </a:rPr>
              <a:t>in French.</a:t>
            </a:r>
            <a:endParaRPr lang="en-GB" sz="700" dirty="0">
              <a:solidFill>
                <a:schemeClr val="bg1"/>
              </a:solidFill>
              <a:latin typeface="XCCW Joined PC5a" panose="03050602040000000000" pitchFamily="66" charset="0"/>
            </a:endParaRPr>
          </a:p>
        </p:txBody>
      </p:sp>
      <p:sp>
        <p:nvSpPr>
          <p:cNvPr id="12" name="TextBox 11"/>
          <p:cNvSpPr txBox="1"/>
          <p:nvPr/>
        </p:nvSpPr>
        <p:spPr>
          <a:xfrm>
            <a:off x="4932138" y="15647445"/>
            <a:ext cx="2706547" cy="954107"/>
          </a:xfrm>
          <a:prstGeom prst="rect">
            <a:avLst/>
          </a:prstGeom>
          <a:noFill/>
        </p:spPr>
        <p:txBody>
          <a:bodyPr wrap="square" rtlCol="0">
            <a:spAutoFit/>
          </a:bodyPr>
          <a:lstStyle/>
          <a:p>
            <a:r>
              <a:rPr lang="en-US" sz="700" b="1" u="sng" dirty="0">
                <a:solidFill>
                  <a:schemeClr val="bg1"/>
                </a:solidFill>
                <a:latin typeface="XCCW Joined PC5a" panose="03050602040000000000" pitchFamily="66" charset="0"/>
              </a:rPr>
              <a:t>LES </a:t>
            </a:r>
            <a:r>
              <a:rPr lang="en-US" sz="700" b="1" u="sng" dirty="0" smtClean="0">
                <a:solidFill>
                  <a:schemeClr val="bg1"/>
                </a:solidFill>
                <a:latin typeface="XCCW Joined PC5a" panose="03050602040000000000" pitchFamily="66" charset="0"/>
              </a:rPr>
              <a:t>ANIMAUX</a:t>
            </a:r>
          </a:p>
          <a:p>
            <a:r>
              <a:rPr lang="en-US" sz="700" dirty="0" smtClean="0">
                <a:solidFill>
                  <a:schemeClr val="bg1"/>
                </a:solidFill>
                <a:latin typeface="XCCW Joined PC5a" panose="03050602040000000000" pitchFamily="66" charset="0"/>
              </a:rPr>
              <a:t>Name </a:t>
            </a:r>
            <a:r>
              <a:rPr lang="en-US" sz="700" dirty="0">
                <a:solidFill>
                  <a:schemeClr val="bg1"/>
                </a:solidFill>
                <a:latin typeface="XCCW Joined PC5a" panose="03050602040000000000" pitchFamily="66" charset="0"/>
              </a:rPr>
              <a:t>and </a:t>
            </a:r>
            <a:r>
              <a:rPr lang="en-US" sz="700" dirty="0" err="1">
                <a:solidFill>
                  <a:schemeClr val="bg1"/>
                </a:solidFill>
                <a:latin typeface="XCCW Joined PC5a" panose="03050602040000000000" pitchFamily="66" charset="0"/>
              </a:rPr>
              <a:t>recognise</a:t>
            </a:r>
            <a:r>
              <a:rPr lang="en-US" sz="700" dirty="0">
                <a:solidFill>
                  <a:schemeClr val="bg1"/>
                </a:solidFill>
                <a:latin typeface="XCCW Joined PC5a" panose="03050602040000000000" pitchFamily="66" charset="0"/>
              </a:rPr>
              <a:t> up to 10 animals in French.</a:t>
            </a:r>
          </a:p>
          <a:p>
            <a:r>
              <a:rPr lang="en-US" sz="700" dirty="0" smtClean="0">
                <a:solidFill>
                  <a:schemeClr val="bg1"/>
                </a:solidFill>
                <a:latin typeface="XCCW Joined PC5a" panose="03050602040000000000" pitchFamily="66" charset="0"/>
              </a:rPr>
              <a:t>Attempt </a:t>
            </a:r>
            <a:r>
              <a:rPr lang="en-US" sz="700" dirty="0">
                <a:solidFill>
                  <a:schemeClr val="bg1"/>
                </a:solidFill>
                <a:latin typeface="XCCW Joined PC5a" panose="03050602040000000000" pitchFamily="66" charset="0"/>
              </a:rPr>
              <a:t>to spell some of these nouns with their correct indefinite article.</a:t>
            </a:r>
          </a:p>
          <a:p>
            <a:r>
              <a:rPr lang="en-US" sz="700" dirty="0" smtClean="0">
                <a:solidFill>
                  <a:schemeClr val="bg1"/>
                </a:solidFill>
                <a:latin typeface="XCCW Joined PC5a" panose="03050602040000000000" pitchFamily="66" charset="0"/>
              </a:rPr>
              <a:t>Pretend </a:t>
            </a:r>
            <a:r>
              <a:rPr lang="en-US" sz="700" dirty="0">
                <a:solidFill>
                  <a:schemeClr val="bg1"/>
                </a:solidFill>
                <a:latin typeface="XCCW Joined PC5a" panose="03050602040000000000" pitchFamily="66" charset="0"/>
              </a:rPr>
              <a:t>that we are a particular animal using the 1st person singular of </a:t>
            </a:r>
            <a:r>
              <a:rPr lang="en-US" sz="700" dirty="0" smtClean="0">
                <a:solidFill>
                  <a:schemeClr val="bg1"/>
                </a:solidFill>
                <a:latin typeface="XCCW Joined PC5a" panose="03050602040000000000" pitchFamily="66" charset="0"/>
              </a:rPr>
              <a:t>the verb </a:t>
            </a:r>
            <a:r>
              <a:rPr lang="en-US" sz="700" dirty="0" err="1">
                <a:solidFill>
                  <a:schemeClr val="bg1"/>
                </a:solidFill>
                <a:latin typeface="XCCW Joined PC5a" panose="03050602040000000000" pitchFamily="66" charset="0"/>
              </a:rPr>
              <a:t>être</a:t>
            </a:r>
            <a:r>
              <a:rPr lang="en-US" sz="700" dirty="0">
                <a:solidFill>
                  <a:schemeClr val="bg1"/>
                </a:solidFill>
                <a:latin typeface="XCCW Joined PC5a" panose="03050602040000000000" pitchFamily="66" charset="0"/>
              </a:rPr>
              <a:t> (je </a:t>
            </a:r>
            <a:r>
              <a:rPr lang="en-US" sz="700" dirty="0" err="1">
                <a:solidFill>
                  <a:schemeClr val="bg1"/>
                </a:solidFill>
                <a:latin typeface="XCCW Joined PC5a" panose="03050602040000000000" pitchFamily="66" charset="0"/>
              </a:rPr>
              <a:t>suis</a:t>
            </a:r>
            <a:r>
              <a:rPr lang="en-US" sz="700" dirty="0">
                <a:solidFill>
                  <a:schemeClr val="bg1"/>
                </a:solidFill>
                <a:latin typeface="XCCW Joined PC5a" panose="03050602040000000000" pitchFamily="66" charset="0"/>
              </a:rPr>
              <a:t> = I am)</a:t>
            </a:r>
            <a:endParaRPr lang="en-GB" sz="700" dirty="0">
              <a:solidFill>
                <a:schemeClr val="bg1"/>
              </a:solidFill>
              <a:latin typeface="XCCW Joined PC5a" panose="03050602040000000000" pitchFamily="66" charset="0"/>
            </a:endParaRPr>
          </a:p>
        </p:txBody>
      </p:sp>
      <p:sp>
        <p:nvSpPr>
          <p:cNvPr id="13" name="TextBox 12"/>
          <p:cNvSpPr txBox="1"/>
          <p:nvPr/>
        </p:nvSpPr>
        <p:spPr>
          <a:xfrm>
            <a:off x="5572561" y="8913188"/>
            <a:ext cx="3164306" cy="954107"/>
          </a:xfrm>
          <a:prstGeom prst="rect">
            <a:avLst/>
          </a:prstGeom>
          <a:noFill/>
        </p:spPr>
        <p:txBody>
          <a:bodyPr wrap="square" rtlCol="0">
            <a:spAutoFit/>
          </a:bodyPr>
          <a:lstStyle/>
          <a:p>
            <a:r>
              <a:rPr lang="en-GB" sz="700" b="1" u="sng" dirty="0" smtClean="0">
                <a:solidFill>
                  <a:schemeClr val="bg1"/>
                </a:solidFill>
                <a:latin typeface="XCCW Joined PC5a" panose="03050602040000000000" pitchFamily="66" charset="0"/>
              </a:rPr>
              <a:t>EN CLASSE</a:t>
            </a:r>
          </a:p>
          <a:p>
            <a:r>
              <a:rPr lang="en-US" sz="700" dirty="0" smtClean="0">
                <a:solidFill>
                  <a:schemeClr val="bg1"/>
                </a:solidFill>
                <a:latin typeface="XCCW Joined PC5a" panose="03050602040000000000" pitchFamily="66" charset="0"/>
              </a:rPr>
              <a:t>Recall </a:t>
            </a:r>
            <a:r>
              <a:rPr lang="en-US" sz="700" dirty="0">
                <a:solidFill>
                  <a:schemeClr val="bg1"/>
                </a:solidFill>
                <a:latin typeface="XCCW Joined PC5a" panose="03050602040000000000" pitchFamily="66" charset="0"/>
              </a:rPr>
              <a:t>from memory a selection of nouns and indefinite articles for</a:t>
            </a:r>
          </a:p>
          <a:p>
            <a:r>
              <a:rPr lang="en-US" sz="700" dirty="0">
                <a:solidFill>
                  <a:schemeClr val="bg1"/>
                </a:solidFill>
                <a:latin typeface="XCCW Joined PC5a" panose="03050602040000000000" pitchFamily="66" charset="0"/>
              </a:rPr>
              <a:t>common classroom objects.</a:t>
            </a:r>
          </a:p>
          <a:p>
            <a:r>
              <a:rPr lang="en-US" sz="700" dirty="0" smtClean="0">
                <a:solidFill>
                  <a:schemeClr val="bg1"/>
                </a:solidFill>
                <a:latin typeface="XCCW Joined PC5a" panose="03050602040000000000" pitchFamily="66" charset="0"/>
              </a:rPr>
              <a:t>Learn </a:t>
            </a:r>
            <a:r>
              <a:rPr lang="en-US" sz="700" dirty="0">
                <a:solidFill>
                  <a:schemeClr val="bg1"/>
                </a:solidFill>
                <a:latin typeface="XCCW Joined PC5a" panose="03050602040000000000" pitchFamily="66" charset="0"/>
              </a:rPr>
              <a:t>how to use the negative in French.</a:t>
            </a:r>
          </a:p>
          <a:p>
            <a:r>
              <a:rPr lang="en-US" sz="700" dirty="0" smtClean="0">
                <a:solidFill>
                  <a:schemeClr val="bg1"/>
                </a:solidFill>
                <a:latin typeface="XCCW Joined PC5a" panose="03050602040000000000" pitchFamily="66" charset="0"/>
              </a:rPr>
              <a:t>Describe </a:t>
            </a:r>
            <a:r>
              <a:rPr lang="en-US" sz="700" dirty="0">
                <a:solidFill>
                  <a:schemeClr val="bg1"/>
                </a:solidFill>
                <a:latin typeface="XCCW Joined PC5a" panose="03050602040000000000" pitchFamily="66" charset="0"/>
              </a:rPr>
              <a:t>what we have and do not have in our pencil case.</a:t>
            </a:r>
          </a:p>
          <a:p>
            <a:r>
              <a:rPr lang="en-US" sz="700" dirty="0" smtClean="0">
                <a:solidFill>
                  <a:schemeClr val="bg1"/>
                </a:solidFill>
                <a:latin typeface="XCCW Joined PC5a" panose="03050602040000000000" pitchFamily="66" charset="0"/>
              </a:rPr>
              <a:t>Respond </a:t>
            </a:r>
            <a:r>
              <a:rPr lang="en-US" sz="700" dirty="0">
                <a:solidFill>
                  <a:schemeClr val="bg1"/>
                </a:solidFill>
                <a:latin typeface="XCCW Joined PC5a" panose="03050602040000000000" pitchFamily="66" charset="0"/>
              </a:rPr>
              <a:t>to simple classroom commands.</a:t>
            </a:r>
            <a:endParaRPr lang="en-GB" sz="700" dirty="0">
              <a:solidFill>
                <a:schemeClr val="bg1"/>
              </a:solidFill>
              <a:latin typeface="XCCW Joined PC5a" panose="03050602040000000000" pitchFamily="66" charset="0"/>
            </a:endParaRPr>
          </a:p>
        </p:txBody>
      </p:sp>
      <p:sp>
        <p:nvSpPr>
          <p:cNvPr id="14" name="TextBox 13"/>
          <p:cNvSpPr txBox="1"/>
          <p:nvPr/>
        </p:nvSpPr>
        <p:spPr>
          <a:xfrm>
            <a:off x="2873781" y="6246691"/>
            <a:ext cx="870454" cy="2569934"/>
          </a:xfrm>
          <a:prstGeom prst="rect">
            <a:avLst/>
          </a:prstGeom>
          <a:noFill/>
        </p:spPr>
        <p:txBody>
          <a:bodyPr wrap="square" rtlCol="0">
            <a:spAutoFit/>
          </a:bodyPr>
          <a:lstStyle/>
          <a:p>
            <a:r>
              <a:rPr lang="en-GB" sz="700" b="1" u="sng" dirty="0" smtClean="0">
                <a:solidFill>
                  <a:schemeClr val="bg1"/>
                </a:solidFill>
                <a:latin typeface="XCCW Joined PC5a" panose="03050602040000000000" pitchFamily="66" charset="0"/>
              </a:rPr>
              <a:t>LA FAMILLE</a:t>
            </a:r>
          </a:p>
          <a:p>
            <a:r>
              <a:rPr lang="en-US" sz="700" dirty="0">
                <a:solidFill>
                  <a:schemeClr val="bg1"/>
                </a:solidFill>
                <a:latin typeface="XCCW Joined PC5a" panose="03050602040000000000" pitchFamily="66" charset="0"/>
              </a:rPr>
              <a:t>Remember the nouns for family members in French from memory.</a:t>
            </a:r>
          </a:p>
          <a:p>
            <a:r>
              <a:rPr lang="en-US" sz="700" dirty="0" smtClean="0">
                <a:solidFill>
                  <a:schemeClr val="bg1"/>
                </a:solidFill>
                <a:latin typeface="XCCW Joined PC5a" panose="03050602040000000000" pitchFamily="66" charset="0"/>
              </a:rPr>
              <a:t>Describe </a:t>
            </a:r>
            <a:r>
              <a:rPr lang="en-US" sz="700" dirty="0">
                <a:solidFill>
                  <a:schemeClr val="bg1"/>
                </a:solidFill>
                <a:latin typeface="XCCW Joined PC5a" panose="03050602040000000000" pitchFamily="66" charset="0"/>
              </a:rPr>
              <a:t>our own or a fictitious family in French by name, age, and</a:t>
            </a:r>
          </a:p>
          <a:p>
            <a:r>
              <a:rPr lang="en-US" sz="700" dirty="0">
                <a:solidFill>
                  <a:schemeClr val="bg1"/>
                </a:solidFill>
                <a:latin typeface="XCCW Joined PC5a" panose="03050602040000000000" pitchFamily="66" charset="0"/>
              </a:rPr>
              <a:t>relationship.</a:t>
            </a:r>
          </a:p>
          <a:p>
            <a:r>
              <a:rPr lang="en-US" sz="700" dirty="0" smtClean="0">
                <a:solidFill>
                  <a:schemeClr val="bg1"/>
                </a:solidFill>
                <a:latin typeface="XCCW Joined PC5a" panose="03050602040000000000" pitchFamily="66" charset="0"/>
              </a:rPr>
              <a:t>Count </a:t>
            </a:r>
            <a:r>
              <a:rPr lang="en-US" sz="700" dirty="0">
                <a:solidFill>
                  <a:schemeClr val="bg1"/>
                </a:solidFill>
                <a:latin typeface="XCCW Joined PC5a" panose="03050602040000000000" pitchFamily="66" charset="0"/>
              </a:rPr>
              <a:t>to 70 in French.</a:t>
            </a:r>
          </a:p>
          <a:p>
            <a:r>
              <a:rPr lang="en-US" sz="700" dirty="0" smtClean="0">
                <a:solidFill>
                  <a:schemeClr val="bg1"/>
                </a:solidFill>
                <a:latin typeface="XCCW Joined PC5a" panose="03050602040000000000" pitchFamily="66" charset="0"/>
              </a:rPr>
              <a:t>Understand </a:t>
            </a:r>
            <a:r>
              <a:rPr lang="en-US" sz="700" dirty="0">
                <a:solidFill>
                  <a:schemeClr val="bg1"/>
                </a:solidFill>
                <a:latin typeface="XCCW Joined PC5a" panose="03050602040000000000" pitchFamily="66" charset="0"/>
              </a:rPr>
              <a:t>possessive adjectives better in French (‘my’ form only).</a:t>
            </a:r>
            <a:endParaRPr lang="en-GB" sz="700" dirty="0">
              <a:solidFill>
                <a:schemeClr val="bg1"/>
              </a:solidFill>
              <a:latin typeface="XCCW Joined PC5a" panose="03050602040000000000" pitchFamily="66" charset="0"/>
            </a:endParaRPr>
          </a:p>
        </p:txBody>
      </p:sp>
      <p:sp>
        <p:nvSpPr>
          <p:cNvPr id="15" name="TextBox 14"/>
          <p:cNvSpPr txBox="1"/>
          <p:nvPr/>
        </p:nvSpPr>
        <p:spPr>
          <a:xfrm>
            <a:off x="4932138" y="5433147"/>
            <a:ext cx="3226322" cy="846386"/>
          </a:xfrm>
          <a:prstGeom prst="rect">
            <a:avLst/>
          </a:prstGeom>
          <a:noFill/>
        </p:spPr>
        <p:txBody>
          <a:bodyPr wrap="square" rtlCol="0">
            <a:spAutoFit/>
          </a:bodyPr>
          <a:lstStyle/>
          <a:p>
            <a:r>
              <a:rPr lang="en-GB" sz="700" b="1" u="sng" dirty="0" smtClean="0">
                <a:solidFill>
                  <a:schemeClr val="bg1"/>
                </a:solidFill>
                <a:latin typeface="XCCW Joined PC5a" panose="03050602040000000000" pitchFamily="66" charset="0"/>
              </a:rPr>
              <a:t>LES VETEMENTS</a:t>
            </a:r>
          </a:p>
          <a:p>
            <a:r>
              <a:rPr lang="en-US" sz="700" dirty="0" err="1">
                <a:solidFill>
                  <a:schemeClr val="bg1"/>
                </a:solidFill>
                <a:latin typeface="XCCW Joined PC5a" panose="03050602040000000000" pitchFamily="66" charset="0"/>
              </a:rPr>
              <a:t>Recognise</a:t>
            </a:r>
            <a:r>
              <a:rPr lang="en-US" sz="700" dirty="0">
                <a:solidFill>
                  <a:schemeClr val="bg1"/>
                </a:solidFill>
                <a:latin typeface="XCCW Joined PC5a" panose="03050602040000000000" pitchFamily="66" charset="0"/>
              </a:rPr>
              <a:t> and recall from memory 21 items of clothing.</a:t>
            </a:r>
          </a:p>
          <a:p>
            <a:r>
              <a:rPr lang="en-US" sz="700" dirty="0" smtClean="0">
                <a:solidFill>
                  <a:schemeClr val="bg1"/>
                </a:solidFill>
                <a:latin typeface="XCCW Joined PC5a" panose="03050602040000000000" pitchFamily="66" charset="0"/>
              </a:rPr>
              <a:t>Explore </a:t>
            </a:r>
            <a:r>
              <a:rPr lang="en-US" sz="700" dirty="0">
                <a:solidFill>
                  <a:schemeClr val="bg1"/>
                </a:solidFill>
                <a:latin typeface="XCCW Joined PC5a" panose="03050602040000000000" pitchFamily="66" charset="0"/>
              </a:rPr>
              <a:t>the regular ‘</a:t>
            </a:r>
            <a:r>
              <a:rPr lang="en-US" sz="700" dirty="0" err="1">
                <a:solidFill>
                  <a:schemeClr val="bg1"/>
                </a:solidFill>
                <a:latin typeface="XCCW Joined PC5a" panose="03050602040000000000" pitchFamily="66" charset="0"/>
              </a:rPr>
              <a:t>er</a:t>
            </a:r>
            <a:r>
              <a:rPr lang="en-US" sz="700" dirty="0">
                <a:solidFill>
                  <a:schemeClr val="bg1"/>
                </a:solidFill>
                <a:latin typeface="XCCW Joined PC5a" panose="03050602040000000000" pitchFamily="66" charset="0"/>
              </a:rPr>
              <a:t>’ whole verb present tense conjugation of the </a:t>
            </a:r>
            <a:r>
              <a:rPr lang="en-US" sz="700" dirty="0" smtClean="0">
                <a:solidFill>
                  <a:schemeClr val="bg1"/>
                </a:solidFill>
                <a:latin typeface="XCCW Joined PC5a" panose="03050602040000000000" pitchFamily="66" charset="0"/>
              </a:rPr>
              <a:t>verb PORTER </a:t>
            </a:r>
            <a:r>
              <a:rPr lang="en-US" sz="700" dirty="0">
                <a:solidFill>
                  <a:schemeClr val="bg1"/>
                </a:solidFill>
                <a:latin typeface="XCCW Joined PC5a" panose="03050602040000000000" pitchFamily="66" charset="0"/>
              </a:rPr>
              <a:t>to describe what you and possibly somebody else is wearing.</a:t>
            </a:r>
          </a:p>
          <a:p>
            <a:r>
              <a:rPr lang="en-US" sz="700" dirty="0" smtClean="0">
                <a:solidFill>
                  <a:schemeClr val="bg1"/>
                </a:solidFill>
                <a:latin typeface="XCCW Joined PC5a" panose="03050602040000000000" pitchFamily="66" charset="0"/>
              </a:rPr>
              <a:t>Revisit </a:t>
            </a:r>
            <a:r>
              <a:rPr lang="en-US" sz="700" dirty="0">
                <a:solidFill>
                  <a:schemeClr val="bg1"/>
                </a:solidFill>
                <a:latin typeface="XCCW Joined PC5a" panose="03050602040000000000" pitchFamily="66" charset="0"/>
              </a:rPr>
              <a:t>the use of the possessive adjective ‘my’ </a:t>
            </a:r>
            <a:r>
              <a:rPr lang="en-US" sz="700" dirty="0" smtClean="0">
                <a:solidFill>
                  <a:schemeClr val="bg1"/>
                </a:solidFill>
                <a:latin typeface="XCCW Joined PC5a" panose="03050602040000000000" pitchFamily="66" charset="0"/>
              </a:rPr>
              <a:t>in French </a:t>
            </a:r>
            <a:r>
              <a:rPr lang="en-US" sz="700" dirty="0">
                <a:solidFill>
                  <a:schemeClr val="bg1"/>
                </a:solidFill>
                <a:latin typeface="XCCW Joined PC5a" panose="03050602040000000000" pitchFamily="66" charset="0"/>
              </a:rPr>
              <a:t>and describe </a:t>
            </a:r>
            <a:r>
              <a:rPr lang="en-US" sz="700" dirty="0" smtClean="0">
                <a:solidFill>
                  <a:schemeClr val="bg1"/>
                </a:solidFill>
                <a:latin typeface="XCCW Joined PC5a" panose="03050602040000000000" pitchFamily="66" charset="0"/>
              </a:rPr>
              <a:t>clothes in </a:t>
            </a:r>
            <a:r>
              <a:rPr lang="en-US" sz="700" dirty="0">
                <a:solidFill>
                  <a:schemeClr val="bg1"/>
                </a:solidFill>
                <a:latin typeface="XCCW Joined PC5a" panose="03050602040000000000" pitchFamily="66" charset="0"/>
              </a:rPr>
              <a:t>terms of </a:t>
            </a:r>
            <a:r>
              <a:rPr lang="en-US" sz="700" dirty="0" err="1" smtClean="0">
                <a:solidFill>
                  <a:schemeClr val="bg1"/>
                </a:solidFill>
                <a:latin typeface="XCCW Joined PC5a" panose="03050602040000000000" pitchFamily="66" charset="0"/>
              </a:rPr>
              <a:t>colour</a:t>
            </a:r>
            <a:r>
              <a:rPr lang="en-US" sz="700" dirty="0" smtClean="0">
                <a:solidFill>
                  <a:schemeClr val="bg1"/>
                </a:solidFill>
                <a:latin typeface="XCCW Joined PC5a" panose="03050602040000000000" pitchFamily="66" charset="0"/>
              </a:rPr>
              <a:t>.</a:t>
            </a:r>
            <a:endParaRPr lang="en-GB" sz="700" dirty="0">
              <a:solidFill>
                <a:schemeClr val="bg1"/>
              </a:solidFill>
              <a:latin typeface="XCCW Joined PC5a" panose="03050602040000000000" pitchFamily="66" charset="0"/>
            </a:endParaRPr>
          </a:p>
        </p:txBody>
      </p:sp>
      <p:sp>
        <p:nvSpPr>
          <p:cNvPr id="16" name="TextBox 15"/>
          <p:cNvSpPr txBox="1"/>
          <p:nvPr/>
        </p:nvSpPr>
        <p:spPr>
          <a:xfrm>
            <a:off x="10228306" y="2003111"/>
            <a:ext cx="982459" cy="3754874"/>
          </a:xfrm>
          <a:prstGeom prst="rect">
            <a:avLst/>
          </a:prstGeom>
          <a:noFill/>
        </p:spPr>
        <p:txBody>
          <a:bodyPr wrap="square" rtlCol="0">
            <a:spAutoFit/>
          </a:bodyPr>
          <a:lstStyle/>
          <a:p>
            <a:r>
              <a:rPr lang="en-GB" sz="700" b="1" u="sng" dirty="0" smtClean="0">
                <a:solidFill>
                  <a:schemeClr val="bg1"/>
                </a:solidFill>
                <a:latin typeface="XCCW Joined PC5a" panose="03050602040000000000" pitchFamily="66" charset="0"/>
              </a:rPr>
              <a:t>A L’ECOLE</a:t>
            </a:r>
          </a:p>
          <a:p>
            <a:r>
              <a:rPr lang="en-US" sz="700" dirty="0" smtClean="0">
                <a:solidFill>
                  <a:schemeClr val="bg1"/>
                </a:solidFill>
                <a:latin typeface="XCCW Joined PC5a" panose="03050602040000000000" pitchFamily="66" charset="0"/>
              </a:rPr>
              <a:t>Name </a:t>
            </a:r>
            <a:r>
              <a:rPr lang="en-US" sz="700" dirty="0">
                <a:solidFill>
                  <a:schemeClr val="bg1"/>
                </a:solidFill>
                <a:latin typeface="XCCW Joined PC5a" panose="03050602040000000000" pitchFamily="66" charset="0"/>
              </a:rPr>
              <a:t>the subjects we study in school in French with the correct definite</a:t>
            </a:r>
          </a:p>
          <a:p>
            <a:r>
              <a:rPr lang="en-US" sz="700" dirty="0" smtClean="0">
                <a:solidFill>
                  <a:schemeClr val="bg1"/>
                </a:solidFill>
                <a:latin typeface="XCCW Joined PC5a" panose="03050602040000000000" pitchFamily="66" charset="0"/>
              </a:rPr>
              <a:t>article/determiner</a:t>
            </a:r>
            <a:r>
              <a:rPr lang="en-US" sz="700" dirty="0">
                <a:solidFill>
                  <a:schemeClr val="bg1"/>
                </a:solidFill>
                <a:latin typeface="XCCW Joined PC5a" panose="03050602040000000000" pitchFamily="66" charset="0"/>
              </a:rPr>
              <a:t>.</a:t>
            </a:r>
          </a:p>
          <a:p>
            <a:r>
              <a:rPr lang="en-US" sz="700" dirty="0" smtClean="0">
                <a:solidFill>
                  <a:schemeClr val="bg1"/>
                </a:solidFill>
                <a:latin typeface="XCCW Joined PC5a" panose="03050602040000000000" pitchFamily="66" charset="0"/>
              </a:rPr>
              <a:t>Extend </a:t>
            </a:r>
            <a:r>
              <a:rPr lang="en-US" sz="700" dirty="0">
                <a:solidFill>
                  <a:schemeClr val="bg1"/>
                </a:solidFill>
                <a:latin typeface="XCCW Joined PC5a" panose="03050602040000000000" pitchFamily="66" charset="0"/>
              </a:rPr>
              <a:t>sentences by giving an opinion on the various school subjects and</a:t>
            </a:r>
          </a:p>
          <a:p>
            <a:r>
              <a:rPr lang="en-US" sz="700" dirty="0">
                <a:solidFill>
                  <a:schemeClr val="bg1"/>
                </a:solidFill>
                <a:latin typeface="XCCW Joined PC5a" panose="03050602040000000000" pitchFamily="66" charset="0"/>
              </a:rPr>
              <a:t>extend even further by giving a justification for that subject.</a:t>
            </a:r>
          </a:p>
          <a:p>
            <a:r>
              <a:rPr lang="en-US" sz="700" dirty="0" smtClean="0">
                <a:solidFill>
                  <a:schemeClr val="bg1"/>
                </a:solidFill>
                <a:latin typeface="XCCW Joined PC5a" panose="03050602040000000000" pitchFamily="66" charset="0"/>
              </a:rPr>
              <a:t>Start </a:t>
            </a:r>
            <a:r>
              <a:rPr lang="en-US" sz="700" dirty="0">
                <a:solidFill>
                  <a:schemeClr val="bg1"/>
                </a:solidFill>
                <a:latin typeface="XCCW Joined PC5a" panose="03050602040000000000" pitchFamily="66" charset="0"/>
              </a:rPr>
              <a:t>to tell the time by learning how to say time by the hour.</a:t>
            </a:r>
          </a:p>
          <a:p>
            <a:r>
              <a:rPr lang="en-US" sz="700" dirty="0" smtClean="0">
                <a:solidFill>
                  <a:schemeClr val="bg1"/>
                </a:solidFill>
                <a:latin typeface="XCCW Joined PC5a" panose="03050602040000000000" pitchFamily="66" charset="0"/>
              </a:rPr>
              <a:t>Say </a:t>
            </a:r>
            <a:r>
              <a:rPr lang="en-US" sz="700" dirty="0">
                <a:solidFill>
                  <a:schemeClr val="bg1"/>
                </a:solidFill>
                <a:latin typeface="XCCW Joined PC5a" panose="03050602040000000000" pitchFamily="66" charset="0"/>
              </a:rPr>
              <a:t>at what time we study certain subjects at school. </a:t>
            </a:r>
          </a:p>
          <a:p>
            <a:endParaRPr lang="en-GB" sz="700" dirty="0">
              <a:solidFill>
                <a:schemeClr val="bg1"/>
              </a:solidFill>
              <a:latin typeface="XCCW Joined PC5a" panose="03050602040000000000" pitchFamily="66" charset="0"/>
            </a:endParaRPr>
          </a:p>
        </p:txBody>
      </p:sp>
      <p:sp>
        <p:nvSpPr>
          <p:cNvPr id="17" name="TextBox 16"/>
          <p:cNvSpPr txBox="1"/>
          <p:nvPr/>
        </p:nvSpPr>
        <p:spPr>
          <a:xfrm>
            <a:off x="4457003" y="1224186"/>
            <a:ext cx="3929008" cy="973104"/>
          </a:xfrm>
          <a:prstGeom prst="rect">
            <a:avLst/>
          </a:prstGeom>
          <a:noFill/>
        </p:spPr>
        <p:txBody>
          <a:bodyPr wrap="square" rtlCol="0">
            <a:spAutoFit/>
          </a:bodyPr>
          <a:lstStyle/>
          <a:p>
            <a:endParaRPr lang="en-GB" dirty="0"/>
          </a:p>
        </p:txBody>
      </p:sp>
      <p:graphicFrame>
        <p:nvGraphicFramePr>
          <p:cNvPr id="19" name="Table 18"/>
          <p:cNvGraphicFramePr>
            <a:graphicFrameLocks noGrp="1"/>
          </p:cNvGraphicFramePr>
          <p:nvPr>
            <p:extLst>
              <p:ext uri="{D42A27DB-BD31-4B8C-83A1-F6EECF244321}">
                <p14:modId xmlns:p14="http://schemas.microsoft.com/office/powerpoint/2010/main" val="4275182088"/>
              </p:ext>
            </p:extLst>
          </p:nvPr>
        </p:nvGraphicFramePr>
        <p:xfrm>
          <a:off x="2551603" y="10069492"/>
          <a:ext cx="7189689" cy="1691448"/>
        </p:xfrm>
        <a:graphic>
          <a:graphicData uri="http://schemas.openxmlformats.org/drawingml/2006/table">
            <a:tbl>
              <a:tblPr>
                <a:tableStyleId>{775DCB02-9BB8-47FD-8907-85C794F793BA}</a:tableStyleId>
              </a:tblPr>
              <a:tblGrid>
                <a:gridCol w="1560208">
                  <a:extLst>
                    <a:ext uri="{9D8B030D-6E8A-4147-A177-3AD203B41FA5}">
                      <a16:colId xmlns:a16="http://schemas.microsoft.com/office/drawing/2014/main" val="821493756"/>
                    </a:ext>
                  </a:extLst>
                </a:gridCol>
                <a:gridCol w="2571750">
                  <a:extLst>
                    <a:ext uri="{9D8B030D-6E8A-4147-A177-3AD203B41FA5}">
                      <a16:colId xmlns:a16="http://schemas.microsoft.com/office/drawing/2014/main" val="4095844040"/>
                    </a:ext>
                  </a:extLst>
                </a:gridCol>
                <a:gridCol w="1647825">
                  <a:extLst>
                    <a:ext uri="{9D8B030D-6E8A-4147-A177-3AD203B41FA5}">
                      <a16:colId xmlns:a16="http://schemas.microsoft.com/office/drawing/2014/main" val="1093004759"/>
                    </a:ext>
                  </a:extLst>
                </a:gridCol>
                <a:gridCol w="1409906">
                  <a:extLst>
                    <a:ext uri="{9D8B030D-6E8A-4147-A177-3AD203B41FA5}">
                      <a16:colId xmlns:a16="http://schemas.microsoft.com/office/drawing/2014/main" val="3899988700"/>
                    </a:ext>
                  </a:extLst>
                </a:gridCol>
              </a:tblGrid>
              <a:tr h="205644">
                <a:tc gridSpan="3">
                  <a:txBody>
                    <a:bodyPr/>
                    <a:lstStyle/>
                    <a:p>
                      <a:pPr algn="ctr"/>
                      <a:r>
                        <a:rPr lang="en-GB" sz="600" b="1" u="none" dirty="0" smtClean="0">
                          <a:latin typeface="XCCW Joined PC5a" panose="03050602040000000000" pitchFamily="66" charset="0"/>
                        </a:rPr>
                        <a:t>Y4 LISTEN, USE, READ, WRITE</a:t>
                      </a: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hMerge="1">
                  <a:txBody>
                    <a:bodyPr/>
                    <a:lstStyle/>
                    <a:p>
                      <a:pPr algn="ctr"/>
                      <a:endParaRPr lang="en-GB" sz="800" b="1" u="none" dirty="0">
                        <a:latin typeface="XCCW Joined PC5a" panose="03050602040000000000" pitchFamily="66" charset="0"/>
                      </a:endParaRP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hMerge="1">
                  <a:txBody>
                    <a:bodyPr/>
                    <a:lstStyle/>
                    <a:p>
                      <a:pPr algn="ctr"/>
                      <a:endParaRPr lang="en-GB" sz="800" b="1" u="none" dirty="0">
                        <a:latin typeface="XCCW Joined PC5a" panose="03050602040000000000" pitchFamily="66" charset="0"/>
                      </a:endParaRP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rowSpan="2">
                  <a:txBody>
                    <a:bodyPr/>
                    <a:lstStyle/>
                    <a:p>
                      <a:pPr algn="ctr"/>
                      <a:endParaRPr lang="en-GB" sz="600" b="1" u="none" dirty="0" smtClean="0">
                        <a:latin typeface="XCCW Joined PC5a" panose="03050602040000000000" pitchFamily="66" charset="0"/>
                      </a:endParaRPr>
                    </a:p>
                    <a:p>
                      <a:pPr algn="ctr"/>
                      <a:endParaRPr lang="en-GB" sz="600" b="1" u="none" dirty="0" smtClean="0">
                        <a:latin typeface="XCCW Joined PC5a" panose="03050602040000000000" pitchFamily="66" charset="0"/>
                      </a:endParaRPr>
                    </a:p>
                    <a:p>
                      <a:pPr algn="ctr"/>
                      <a:r>
                        <a:rPr lang="en-GB" sz="600" b="1" u="none" dirty="0" smtClean="0">
                          <a:latin typeface="XCCW Joined PC5a" panose="03050602040000000000" pitchFamily="66" charset="0"/>
                        </a:rPr>
                        <a:t>Y4 CULTURE</a:t>
                      </a:r>
                      <a:endParaRPr lang="en-GB" sz="600" b="1" u="none" dirty="0">
                        <a:latin typeface="XCCW Joined PC5a" panose="03050602040000000000" pitchFamily="66" charset="0"/>
                      </a:endParaRP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2791211218"/>
                  </a:ext>
                </a:extLst>
              </a:tr>
              <a:tr h="205644">
                <a:tc>
                  <a:txBody>
                    <a:bodyPr/>
                    <a:lstStyle/>
                    <a:p>
                      <a:pPr algn="ctr"/>
                      <a:r>
                        <a:rPr lang="en-GB" sz="600" b="1" u="none" dirty="0" smtClean="0">
                          <a:latin typeface="XCCW Joined PC5a" panose="03050602040000000000" pitchFamily="66" charset="0"/>
                        </a:rPr>
                        <a:t>Y4 ORACY</a:t>
                      </a: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a:txBody>
                    <a:bodyPr/>
                    <a:lstStyle/>
                    <a:p>
                      <a:pPr algn="ctr"/>
                      <a:r>
                        <a:rPr lang="en-GB" sz="600" b="1" u="none" dirty="0" smtClean="0">
                          <a:latin typeface="XCCW Joined PC5a" panose="03050602040000000000" pitchFamily="66" charset="0"/>
                        </a:rPr>
                        <a:t>Y4 VOCAB</a:t>
                      </a:r>
                      <a:endParaRPr lang="en-GB" sz="600" b="1" u="none" dirty="0">
                        <a:latin typeface="XCCW Joined PC5a" panose="03050602040000000000" pitchFamily="66" charset="0"/>
                      </a:endParaRP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a:txBody>
                    <a:bodyPr/>
                    <a:lstStyle/>
                    <a:p>
                      <a:pPr algn="ctr"/>
                      <a:r>
                        <a:rPr lang="en-GB" sz="600" b="1" u="none" dirty="0" smtClean="0">
                          <a:latin typeface="XCCW Joined PC5a" panose="03050602040000000000" pitchFamily="66" charset="0"/>
                        </a:rPr>
                        <a:t>Y4 SPAG</a:t>
                      </a:r>
                      <a:endParaRPr lang="en-GB" sz="600" b="1" u="none" dirty="0">
                        <a:latin typeface="XCCW Joined PC5a" panose="03050602040000000000" pitchFamily="66" charset="0"/>
                      </a:endParaRP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vMerge="1">
                  <a:txBody>
                    <a:bodyPr/>
                    <a:lstStyle/>
                    <a:p>
                      <a:pPr algn="ctr"/>
                      <a:endParaRPr lang="en-GB" sz="800" b="1" u="none" dirty="0">
                        <a:latin typeface="XCCW Joined PC5a" panose="03050602040000000000" pitchFamily="66" charset="0"/>
                      </a:endParaRP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777607299"/>
                  </a:ext>
                </a:extLst>
              </a:tr>
              <a:tr h="1205590">
                <a:tc>
                  <a:txBody>
                    <a:bodyPr/>
                    <a:lstStyle/>
                    <a:p>
                      <a:r>
                        <a:rPr lang="en-GB" sz="600" dirty="0" smtClean="0">
                          <a:latin typeface="XCCW Joined PC5a" panose="03050602040000000000" pitchFamily="66" charset="0"/>
                        </a:rPr>
                        <a:t>It is …</a:t>
                      </a:r>
                    </a:p>
                    <a:p>
                      <a:pPr marL="0" marR="0" lvl="0" indent="0" algn="l" defTabSz="1195212" rtl="0" eaLnBrk="1" fontAlgn="auto" latinLnBrk="0" hangingPunct="1">
                        <a:lnSpc>
                          <a:spcPct val="100000"/>
                        </a:lnSpc>
                        <a:spcBef>
                          <a:spcPts val="0"/>
                        </a:spcBef>
                        <a:spcAft>
                          <a:spcPts val="0"/>
                        </a:spcAft>
                        <a:buClrTx/>
                        <a:buSzTx/>
                        <a:buFontTx/>
                        <a:buNone/>
                        <a:tabLst/>
                        <a:defRPr/>
                      </a:pPr>
                      <a:r>
                        <a:rPr lang="en-GB" sz="600" dirty="0" smtClean="0">
                          <a:latin typeface="XCCW Joined PC5a" panose="03050602040000000000" pitchFamily="66" charset="0"/>
                        </a:rPr>
                        <a:t>My</a:t>
                      </a:r>
                      <a:r>
                        <a:rPr lang="en-GB" sz="600" baseline="0" dirty="0" smtClean="0">
                          <a:latin typeface="XCCW Joined PC5a" panose="03050602040000000000" pitchFamily="66" charset="0"/>
                        </a:rPr>
                        <a:t> favourite season is… because …  </a:t>
                      </a:r>
                    </a:p>
                    <a:p>
                      <a:pPr marL="0" marR="0" lvl="0" indent="0" algn="l" defTabSz="1195212" rtl="0" eaLnBrk="1" fontAlgn="auto" latinLnBrk="0" hangingPunct="1">
                        <a:lnSpc>
                          <a:spcPct val="100000"/>
                        </a:lnSpc>
                        <a:spcBef>
                          <a:spcPts val="0"/>
                        </a:spcBef>
                        <a:spcAft>
                          <a:spcPts val="0"/>
                        </a:spcAft>
                        <a:buClrTx/>
                        <a:buSzTx/>
                        <a:buFontTx/>
                        <a:buNone/>
                        <a:tabLst/>
                        <a:defRPr/>
                      </a:pPr>
                      <a:r>
                        <a:rPr lang="en-GB" sz="600" baseline="0" dirty="0" smtClean="0">
                          <a:latin typeface="XCCW Joined PC5a" panose="03050602040000000000" pitchFamily="66" charset="0"/>
                        </a:rPr>
                        <a:t>How are you feeling? I am feeling …</a:t>
                      </a:r>
                    </a:p>
                    <a:p>
                      <a:r>
                        <a:rPr lang="en-GB" sz="600" baseline="0" dirty="0" smtClean="0">
                          <a:latin typeface="XCCW Joined PC5a" panose="03050602040000000000" pitchFamily="66" charset="0"/>
                        </a:rPr>
                        <a:t>I am … </a:t>
                      </a:r>
                    </a:p>
                    <a:p>
                      <a:r>
                        <a:rPr lang="en-GB" sz="600" baseline="0" dirty="0" smtClean="0">
                          <a:latin typeface="XCCW Joined PC5a" panose="03050602040000000000" pitchFamily="66" charset="0"/>
                        </a:rPr>
                        <a:t>What is your name? My name is … </a:t>
                      </a:r>
                    </a:p>
                    <a:p>
                      <a:r>
                        <a:rPr lang="en-GB" sz="600" baseline="0" dirty="0" smtClean="0">
                          <a:latin typeface="XCCW Joined PC5a" panose="03050602040000000000" pitchFamily="66" charset="0"/>
                        </a:rPr>
                        <a:t>How old are you? I am … years old</a:t>
                      </a:r>
                    </a:p>
                    <a:p>
                      <a:r>
                        <a:rPr lang="en-GB" sz="600" baseline="0" dirty="0" smtClean="0">
                          <a:latin typeface="XCCW Joined PC5a" panose="03050602040000000000" pitchFamily="66" charset="0"/>
                        </a:rPr>
                        <a:t>Where do you live? I live in … </a:t>
                      </a:r>
                    </a:p>
                    <a:p>
                      <a:endParaRPr lang="en-GB" sz="600" dirty="0">
                        <a:latin typeface="XCCW Joined PC5a" panose="03050602040000000000" pitchFamily="66" charset="0"/>
                      </a:endParaRP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r>
                        <a:rPr lang="en-US" sz="600" dirty="0" smtClean="0">
                          <a:latin typeface="XCCW Joined PC5a" panose="03050602040000000000" pitchFamily="66" charset="0"/>
                        </a:rPr>
                        <a:t>The nouns and determiners/articles for the four seasons in French. Including the</a:t>
                      </a:r>
                      <a:r>
                        <a:rPr lang="en-US" sz="600" baseline="0" dirty="0" smtClean="0">
                          <a:latin typeface="XCCW Joined PC5a" panose="03050602040000000000" pitchFamily="66" charset="0"/>
                        </a:rPr>
                        <a:t> </a:t>
                      </a:r>
                      <a:r>
                        <a:rPr lang="en-US" sz="600" dirty="0" smtClean="0">
                          <a:latin typeface="XCCW Joined PC5a" panose="03050602040000000000" pitchFamily="66" charset="0"/>
                        </a:rPr>
                        <a:t>language required to say which is our </a:t>
                      </a:r>
                      <a:r>
                        <a:rPr lang="en-US" sz="600" dirty="0" err="1" smtClean="0">
                          <a:latin typeface="XCCW Joined PC5a" panose="03050602040000000000" pitchFamily="66" charset="0"/>
                        </a:rPr>
                        <a:t>favourite</a:t>
                      </a:r>
                      <a:r>
                        <a:rPr lang="en-US" sz="600" dirty="0" smtClean="0">
                          <a:latin typeface="XCCW Joined PC5a" panose="03050602040000000000" pitchFamily="66" charset="0"/>
                        </a:rPr>
                        <a:t> season and why, using the connectives</a:t>
                      </a:r>
                      <a:r>
                        <a:rPr lang="en-US" sz="600" baseline="0" dirty="0" smtClean="0">
                          <a:latin typeface="XCCW Joined PC5a" panose="03050602040000000000" pitchFamily="66" charset="0"/>
                        </a:rPr>
                        <a:t> </a:t>
                      </a:r>
                      <a:r>
                        <a:rPr lang="en-US" sz="600" dirty="0" smtClean="0">
                          <a:latin typeface="XCCW Joined PC5a" panose="03050602040000000000" pitchFamily="66" charset="0"/>
                        </a:rPr>
                        <a:t>‘et’ (and) and ‘car’ (because).</a:t>
                      </a:r>
                    </a:p>
                    <a:p>
                      <a:r>
                        <a:rPr lang="en-US" sz="600" dirty="0" smtClean="0">
                          <a:latin typeface="XCCW Joined PC5a" panose="03050602040000000000" pitchFamily="66" charset="0"/>
                        </a:rPr>
                        <a:t>Numbers 1-10 will be revisited along with the language to express how you are feeling.</a:t>
                      </a:r>
                    </a:p>
                    <a:p>
                      <a:r>
                        <a:rPr lang="en-US" sz="600" dirty="0" smtClean="0">
                          <a:latin typeface="XCCW Joined PC5a" panose="03050602040000000000" pitchFamily="66" charset="0"/>
                        </a:rPr>
                        <a:t>Plus new language to ask and answer the questions related to basic personal details</a:t>
                      </a:r>
                    </a:p>
                    <a:p>
                      <a:r>
                        <a:rPr lang="en-US" sz="600" dirty="0" smtClean="0">
                          <a:latin typeface="XCCW Joined PC5a" panose="03050602040000000000" pitchFamily="66" charset="0"/>
                        </a:rPr>
                        <a:t>(name, age, where you live and nationality)</a:t>
                      </a:r>
                      <a:endParaRPr lang="en-GB" sz="600" dirty="0">
                        <a:latin typeface="XCCW Joined PC5a" panose="03050602040000000000" pitchFamily="66" charset="0"/>
                      </a:endParaRP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r>
                        <a:rPr lang="en-GB" sz="600" dirty="0" smtClean="0">
                          <a:latin typeface="XCCW Joined PC5a" panose="03050602040000000000" pitchFamily="66" charset="0"/>
                        </a:rPr>
                        <a:t>Pronunciation:</a:t>
                      </a:r>
                    </a:p>
                    <a:p>
                      <a:r>
                        <a:rPr lang="en-GB" sz="600" dirty="0" smtClean="0">
                          <a:latin typeface="XCCW Joined PC5a" panose="03050602040000000000" pitchFamily="66" charset="0"/>
                        </a:rPr>
                        <a:t>Silent letters</a:t>
                      </a:r>
                    </a:p>
                    <a:p>
                      <a:r>
                        <a:rPr lang="en-GB" sz="600" dirty="0" smtClean="0">
                          <a:latin typeface="XCCW Joined PC5a" panose="03050602040000000000" pitchFamily="66" charset="0"/>
                        </a:rPr>
                        <a:t>Guttural ‘R’</a:t>
                      </a:r>
                    </a:p>
                    <a:p>
                      <a:r>
                        <a:rPr lang="en-GB" sz="600" dirty="0" smtClean="0">
                          <a:latin typeface="XCCW Joined PC5a" panose="03050602040000000000" pitchFamily="66" charset="0"/>
                        </a:rPr>
                        <a:t>Elision.</a:t>
                      </a:r>
                    </a:p>
                    <a:p>
                      <a:r>
                        <a:rPr lang="en-GB" sz="600" dirty="0" err="1" smtClean="0">
                          <a:latin typeface="XCCW Joined PC5a" panose="03050602040000000000" pitchFamily="66" charset="0"/>
                        </a:rPr>
                        <a:t>Liason</a:t>
                      </a:r>
                      <a:endParaRPr lang="en-GB" sz="600" dirty="0" smtClean="0">
                        <a:latin typeface="XCCW Joined PC5a" panose="03050602040000000000" pitchFamily="66" charset="0"/>
                      </a:endParaRPr>
                    </a:p>
                    <a:p>
                      <a:r>
                        <a:rPr lang="en-GB" sz="600" dirty="0" smtClean="0">
                          <a:latin typeface="XCCW Joined PC5a" panose="03050602040000000000" pitchFamily="66" charset="0"/>
                        </a:rPr>
                        <a:t>Nasal sounds</a:t>
                      </a:r>
                    </a:p>
                    <a:p>
                      <a:endParaRPr lang="en-GB" sz="600" dirty="0" smtClean="0">
                        <a:latin typeface="XCCW Joined PC5a" panose="03050602040000000000" pitchFamily="66" charset="0"/>
                      </a:endParaRPr>
                    </a:p>
                    <a:p>
                      <a:endParaRPr lang="en-GB" sz="600" dirty="0" smtClean="0">
                        <a:latin typeface="XCCW Joined PC5a" panose="03050602040000000000" pitchFamily="66" charset="0"/>
                      </a:endParaRPr>
                    </a:p>
                    <a:p>
                      <a:r>
                        <a:rPr lang="en-GB" sz="600" dirty="0" smtClean="0">
                          <a:latin typeface="XCCW Joined PC5a" panose="03050602040000000000" pitchFamily="66" charset="0"/>
                        </a:rPr>
                        <a:t>Grammar: </a:t>
                      </a:r>
                    </a:p>
                    <a:p>
                      <a:r>
                        <a:rPr lang="en-GB" sz="600" dirty="0" smtClean="0">
                          <a:latin typeface="XCCW Joined PC5a" panose="03050602040000000000" pitchFamily="66" charset="0"/>
                        </a:rPr>
                        <a:t>Nouns &amp; articles/determiners.</a:t>
                      </a:r>
                    </a:p>
                    <a:p>
                      <a:r>
                        <a:rPr lang="en-GB" sz="600" dirty="0" smtClean="0">
                          <a:latin typeface="XCCW Joined PC5a" panose="03050602040000000000" pitchFamily="66" charset="0"/>
                        </a:rPr>
                        <a:t>Adjectival agreement.</a:t>
                      </a:r>
                      <a:endParaRPr lang="en-GB" sz="600" dirty="0">
                        <a:latin typeface="XCCW Joined PC5a" panose="03050602040000000000" pitchFamily="66" charset="0"/>
                      </a:endParaRP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r>
                        <a:rPr lang="en-GB" sz="600" dirty="0" smtClean="0">
                          <a:latin typeface="XCCW Joined PC5a" panose="03050602040000000000" pitchFamily="66" charset="0"/>
                        </a:rPr>
                        <a:t>Well</a:t>
                      </a:r>
                      <a:r>
                        <a:rPr lang="en-GB" sz="600" baseline="0" dirty="0" smtClean="0">
                          <a:latin typeface="XCCW Joined PC5a" panose="03050602040000000000" pitchFamily="66" charset="0"/>
                        </a:rPr>
                        <a:t> known</a:t>
                      </a:r>
                      <a:r>
                        <a:rPr lang="en-GB" sz="600" dirty="0" smtClean="0">
                          <a:latin typeface="XCCW Joined PC5a" panose="03050602040000000000" pitchFamily="66" charset="0"/>
                        </a:rPr>
                        <a:t> French people</a:t>
                      </a:r>
                      <a:r>
                        <a:rPr lang="en-GB" sz="600" baseline="0" dirty="0" smtClean="0">
                          <a:latin typeface="XCCW Joined PC5a" panose="03050602040000000000" pitchFamily="66" charset="0"/>
                        </a:rPr>
                        <a:t> (artists and sports).</a:t>
                      </a:r>
                    </a:p>
                    <a:p>
                      <a:endParaRPr lang="en-GB" sz="600" baseline="0" dirty="0" smtClean="0">
                        <a:latin typeface="XCCW Joined PC5a" panose="03050602040000000000" pitchFamily="66" charset="0"/>
                      </a:endParaRPr>
                    </a:p>
                    <a:p>
                      <a:r>
                        <a:rPr lang="en-GB" sz="600" baseline="0" dirty="0" smtClean="0">
                          <a:latin typeface="XCCW Joined PC5a" panose="03050602040000000000" pitchFamily="66" charset="0"/>
                        </a:rPr>
                        <a:t>Different places to live in France – including different types of houses.</a:t>
                      </a:r>
                    </a:p>
                    <a:p>
                      <a:endParaRPr lang="en-GB" sz="600" baseline="0" dirty="0" smtClean="0">
                        <a:latin typeface="XCCW Joined PC5a" panose="03050602040000000000" pitchFamily="66" charset="0"/>
                      </a:endParaRPr>
                    </a:p>
                    <a:p>
                      <a:r>
                        <a:rPr lang="en-GB" sz="600" baseline="0" dirty="0" smtClean="0">
                          <a:latin typeface="XCCW Joined PC5a" panose="03050602040000000000" pitchFamily="66" charset="0"/>
                        </a:rPr>
                        <a:t>Schooling in France – links to French Primary School (email exchange and Zoom).</a:t>
                      </a:r>
                    </a:p>
                  </a:txBody>
                  <a:tcPr>
                    <a:lnL w="12700" cap="flat" cmpd="sng" algn="ctr">
                      <a:solidFill>
                        <a:srgbClr val="FFC000"/>
                      </a:solidFill>
                      <a:prstDash val="dashDot"/>
                      <a:round/>
                      <a:headEnd type="none" w="med" len="med"/>
                      <a:tailEnd type="none" w="med" len="med"/>
                    </a:lnL>
                    <a:lnR w="12700" cap="flat" cmpd="sng" algn="ctr">
                      <a:solidFill>
                        <a:srgbClr val="FFC000"/>
                      </a:solidFill>
                      <a:prstDash val="dashDot"/>
                      <a:round/>
                      <a:headEnd type="none" w="med" len="med"/>
                      <a:tailEnd type="none" w="med" len="med"/>
                    </a:lnR>
                    <a:lnT w="12700" cap="flat" cmpd="sng" algn="ctr">
                      <a:solidFill>
                        <a:srgbClr val="FFC000"/>
                      </a:solidFill>
                      <a:prstDash val="dashDot"/>
                      <a:round/>
                      <a:headEnd type="none" w="med" len="med"/>
                      <a:tailEnd type="none" w="med" len="med"/>
                    </a:lnT>
                    <a:lnB w="12700" cap="flat" cmpd="sng" algn="ctr">
                      <a:solidFill>
                        <a:srgbClr val="FFC000"/>
                      </a:solidFill>
                      <a:prstDash val="dashDot"/>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2587725379"/>
                  </a:ext>
                </a:extLst>
              </a:tr>
            </a:tbl>
          </a:graphicData>
        </a:graphic>
      </p:graphicFrame>
      <p:grpSp>
        <p:nvGrpSpPr>
          <p:cNvPr id="196" name="Group 195"/>
          <p:cNvGrpSpPr/>
          <p:nvPr/>
        </p:nvGrpSpPr>
        <p:grpSpPr>
          <a:xfrm>
            <a:off x="2693928" y="11690061"/>
            <a:ext cx="1102257" cy="1090959"/>
            <a:chOff x="8039386" y="15336037"/>
            <a:chExt cx="1102257" cy="1090959"/>
          </a:xfrm>
        </p:grpSpPr>
        <p:sp>
          <p:nvSpPr>
            <p:cNvPr id="197" name="Oval 196">
              <a:extLst>
                <a:ext uri="{FF2B5EF4-FFF2-40B4-BE49-F238E27FC236}">
                  <a16:creationId xmlns:a16="http://schemas.microsoft.com/office/drawing/2014/main" id="{ACF0C630-75E2-F848-B9E5-7E5905E2C993}"/>
                </a:ext>
              </a:extLst>
            </p:cNvPr>
            <p:cNvSpPr/>
            <p:nvPr/>
          </p:nvSpPr>
          <p:spPr>
            <a:xfrm>
              <a:off x="8039386" y="15336037"/>
              <a:ext cx="1102257" cy="1090959"/>
            </a:xfrm>
            <a:prstGeom prst="ellipse">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 name="TextBox 197"/>
            <p:cNvSpPr txBox="1"/>
            <p:nvPr/>
          </p:nvSpPr>
          <p:spPr>
            <a:xfrm>
              <a:off x="8271936" y="15388720"/>
              <a:ext cx="619069" cy="276999"/>
            </a:xfrm>
            <a:prstGeom prst="rect">
              <a:avLst/>
            </a:prstGeom>
            <a:noFill/>
          </p:spPr>
          <p:txBody>
            <a:bodyPr wrap="square" rtlCol="0">
              <a:spAutoFit/>
            </a:bodyPr>
            <a:lstStyle/>
            <a:p>
              <a:pPr algn="ctr"/>
              <a:r>
                <a:rPr lang="en-GB" sz="1200" b="1" dirty="0"/>
                <a:t>YEAR</a:t>
              </a:r>
              <a:endParaRPr lang="en-GB" sz="1100" b="1" dirty="0"/>
            </a:p>
          </p:txBody>
        </p:sp>
        <p:sp>
          <p:nvSpPr>
            <p:cNvPr id="199" name="TextBox 198">
              <a:extLst>
                <a:ext uri="{FF2B5EF4-FFF2-40B4-BE49-F238E27FC236}">
                  <a16:creationId xmlns:a16="http://schemas.microsoft.com/office/drawing/2014/main" id="{A8E84878-B999-3E45-A62E-A5D9A1ABF6E1}"/>
                </a:ext>
              </a:extLst>
            </p:cNvPr>
            <p:cNvSpPr txBox="1"/>
            <p:nvPr/>
          </p:nvSpPr>
          <p:spPr>
            <a:xfrm>
              <a:off x="8256516" y="15477622"/>
              <a:ext cx="649908" cy="923330"/>
            </a:xfrm>
            <a:prstGeom prst="rect">
              <a:avLst/>
            </a:prstGeom>
            <a:noFill/>
          </p:spPr>
          <p:txBody>
            <a:bodyPr wrap="square" rtlCol="0" anchor="ctr">
              <a:spAutoFit/>
            </a:bodyPr>
            <a:lstStyle/>
            <a:p>
              <a:pPr algn="ctr"/>
              <a:r>
                <a:rPr lang="en-US" sz="5400" b="1" dirty="0"/>
                <a:t>4</a:t>
              </a:r>
            </a:p>
          </p:txBody>
        </p:sp>
      </p:grpSp>
      <p:graphicFrame>
        <p:nvGraphicFramePr>
          <p:cNvPr id="6" name="Table 5"/>
          <p:cNvGraphicFramePr>
            <a:graphicFrameLocks noGrp="1"/>
          </p:cNvGraphicFramePr>
          <p:nvPr>
            <p:extLst>
              <p:ext uri="{D42A27DB-BD31-4B8C-83A1-F6EECF244321}">
                <p14:modId xmlns:p14="http://schemas.microsoft.com/office/powerpoint/2010/main" val="1704449240"/>
              </p:ext>
            </p:extLst>
          </p:nvPr>
        </p:nvGraphicFramePr>
        <p:xfrm>
          <a:off x="5081671" y="6590049"/>
          <a:ext cx="6425278" cy="2088979"/>
        </p:xfrm>
        <a:graphic>
          <a:graphicData uri="http://schemas.openxmlformats.org/drawingml/2006/table">
            <a:tbl>
              <a:tblPr/>
              <a:tblGrid>
                <a:gridCol w="1350815">
                  <a:extLst>
                    <a:ext uri="{9D8B030D-6E8A-4147-A177-3AD203B41FA5}">
                      <a16:colId xmlns:a16="http://schemas.microsoft.com/office/drawing/2014/main" val="648018564"/>
                    </a:ext>
                  </a:extLst>
                </a:gridCol>
                <a:gridCol w="2682939">
                  <a:extLst>
                    <a:ext uri="{9D8B030D-6E8A-4147-A177-3AD203B41FA5}">
                      <a16:colId xmlns:a16="http://schemas.microsoft.com/office/drawing/2014/main" val="2688330579"/>
                    </a:ext>
                  </a:extLst>
                </a:gridCol>
                <a:gridCol w="1315419">
                  <a:extLst>
                    <a:ext uri="{9D8B030D-6E8A-4147-A177-3AD203B41FA5}">
                      <a16:colId xmlns:a16="http://schemas.microsoft.com/office/drawing/2014/main" val="4187930098"/>
                    </a:ext>
                  </a:extLst>
                </a:gridCol>
                <a:gridCol w="1076105">
                  <a:extLst>
                    <a:ext uri="{9D8B030D-6E8A-4147-A177-3AD203B41FA5}">
                      <a16:colId xmlns:a16="http://schemas.microsoft.com/office/drawing/2014/main" val="1034642480"/>
                    </a:ext>
                  </a:extLst>
                </a:gridCol>
              </a:tblGrid>
              <a:tr h="159268">
                <a:tc gridSpan="3">
                  <a:txBody>
                    <a:bodyPr/>
                    <a:lstStyle/>
                    <a:p>
                      <a:pPr algn="ctr"/>
                      <a:r>
                        <a:rPr lang="en-GB" sz="600" b="1" dirty="0" smtClean="0">
                          <a:latin typeface="XCCW Joined PC5a" panose="03050602040000000000" pitchFamily="66" charset="0"/>
                        </a:rPr>
                        <a:t>Y5 LISTEN, USE, READ, WRITE</a:t>
                      </a:r>
                      <a:endParaRPr lang="en-GB" sz="600" b="1" dirty="0">
                        <a:latin typeface="XCCW Joined PC5a" panose="03050602040000000000" pitchFamily="66" charset="0"/>
                      </a:endParaRPr>
                    </a:p>
                  </a:txBody>
                  <a:tcPr>
                    <a:lnL w="12700" cmpd="sng">
                      <a:solidFill>
                        <a:schemeClr val="accent1">
                          <a:lumMod val="75000"/>
                        </a:schemeClr>
                      </a:solidFill>
                      <a:prstDash val="lgDash"/>
                    </a:lnL>
                    <a:lnR w="12700" cap="flat" cmpd="sng" algn="ctr">
                      <a:solidFill>
                        <a:schemeClr val="accent1">
                          <a:lumMod val="75000"/>
                        </a:schemeClr>
                      </a:solidFill>
                      <a:prstDash val="lgDash"/>
                      <a:round/>
                      <a:headEnd type="none" w="med" len="med"/>
                      <a:tailEnd type="none" w="med" len="med"/>
                    </a:lnR>
                    <a:lnT w="12700" cmpd="sng">
                      <a:solidFill>
                        <a:schemeClr val="accent1">
                          <a:lumMod val="75000"/>
                        </a:schemeClr>
                      </a:solidFill>
                      <a:prstDash val="lgDash"/>
                    </a:lnT>
                    <a:lnB w="12700" cap="flat" cmpd="sng" algn="ctr">
                      <a:solidFill>
                        <a:schemeClr val="accent1">
                          <a:lumMod val="75000"/>
                        </a:schemeClr>
                      </a:solidFill>
                      <a:prstDash val="lgDash"/>
                      <a:round/>
                      <a:headEnd type="none" w="med" len="med"/>
                      <a:tailEnd type="none" w="med" len="med"/>
                    </a:lnB>
                    <a:solidFill>
                      <a:schemeClr val="accent5">
                        <a:lumMod val="75000"/>
                      </a:schemeClr>
                    </a:solidFill>
                  </a:tcPr>
                </a:tc>
                <a:tc hMerge="1">
                  <a:txBody>
                    <a:bodyPr/>
                    <a:lstStyle/>
                    <a:p>
                      <a:pPr algn="ctr"/>
                      <a:endParaRPr lang="en-GB" sz="7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chemeClr val="accent5">
                        <a:lumMod val="75000"/>
                      </a:schemeClr>
                    </a:solidFill>
                  </a:tcPr>
                </a:tc>
                <a:tc hMerge="1">
                  <a:txBody>
                    <a:bodyPr/>
                    <a:lstStyle/>
                    <a:p>
                      <a:pPr algn="ctr"/>
                      <a:endParaRPr lang="en-GB" sz="7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chemeClr val="accent5">
                        <a:lumMod val="75000"/>
                      </a:schemeClr>
                    </a:solidFill>
                  </a:tcPr>
                </a:tc>
                <a:tc rowSpan="2">
                  <a:txBody>
                    <a:bodyPr/>
                    <a:lstStyle/>
                    <a:p>
                      <a:pPr algn="ctr"/>
                      <a:endParaRPr lang="en-GB" sz="600" b="1" dirty="0" smtClean="0">
                        <a:latin typeface="XCCW Joined PC5a" panose="03050602040000000000" pitchFamily="66" charset="0"/>
                      </a:endParaRPr>
                    </a:p>
                    <a:p>
                      <a:pPr algn="ctr"/>
                      <a:endParaRPr lang="en-GB" sz="600" b="1" dirty="0" smtClean="0">
                        <a:latin typeface="XCCW Joined PC5a" panose="03050602040000000000" pitchFamily="66" charset="0"/>
                      </a:endParaRPr>
                    </a:p>
                    <a:p>
                      <a:pPr algn="ctr"/>
                      <a:r>
                        <a:rPr lang="en-GB" sz="600" b="1" dirty="0" smtClean="0">
                          <a:latin typeface="XCCW Joined PC5a" panose="03050602040000000000" pitchFamily="66" charset="0"/>
                        </a:rPr>
                        <a:t>Y5 CULTURE</a:t>
                      </a:r>
                      <a:endParaRPr lang="en-GB" sz="6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chemeClr val="accent5">
                        <a:lumMod val="75000"/>
                      </a:schemeClr>
                    </a:solidFill>
                  </a:tcPr>
                </a:tc>
                <a:extLst>
                  <a:ext uri="{0D108BD9-81ED-4DB2-BD59-A6C34878D82A}">
                    <a16:rowId xmlns:a16="http://schemas.microsoft.com/office/drawing/2014/main" val="2134627532"/>
                  </a:ext>
                </a:extLst>
              </a:tr>
              <a:tr h="164471">
                <a:tc>
                  <a:txBody>
                    <a:bodyPr/>
                    <a:lstStyle/>
                    <a:p>
                      <a:pPr algn="ctr"/>
                      <a:r>
                        <a:rPr lang="en-GB" sz="600" b="1" dirty="0" smtClean="0">
                          <a:latin typeface="XCCW Joined PC5a" panose="03050602040000000000" pitchFamily="66" charset="0"/>
                        </a:rPr>
                        <a:t>Y5 ORACY</a:t>
                      </a:r>
                      <a:endParaRPr lang="en-GB" sz="600" b="1" dirty="0">
                        <a:latin typeface="XCCW Joined PC5a" panose="03050602040000000000" pitchFamily="66" charset="0"/>
                      </a:endParaRPr>
                    </a:p>
                  </a:txBody>
                  <a:tcPr>
                    <a:lnL w="12700" cmpd="sng">
                      <a:solidFill>
                        <a:schemeClr val="accent1">
                          <a:lumMod val="75000"/>
                        </a:schemeClr>
                      </a:solidFill>
                      <a:prstDash val="lgDash"/>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chemeClr val="accent5">
                        <a:lumMod val="75000"/>
                      </a:schemeClr>
                    </a:solidFill>
                  </a:tcPr>
                </a:tc>
                <a:tc>
                  <a:txBody>
                    <a:bodyPr/>
                    <a:lstStyle/>
                    <a:p>
                      <a:pPr algn="ctr"/>
                      <a:r>
                        <a:rPr lang="en-GB" sz="600" b="1" dirty="0" smtClean="0">
                          <a:latin typeface="XCCW Joined PC5a" panose="03050602040000000000" pitchFamily="66" charset="0"/>
                        </a:rPr>
                        <a:t>Y5 VOCAB</a:t>
                      </a:r>
                      <a:endParaRPr lang="en-GB" sz="6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chemeClr val="accent5">
                        <a:lumMod val="75000"/>
                      </a:schemeClr>
                    </a:solidFill>
                  </a:tcPr>
                </a:tc>
                <a:tc>
                  <a:txBody>
                    <a:bodyPr/>
                    <a:lstStyle/>
                    <a:p>
                      <a:pPr algn="ctr"/>
                      <a:r>
                        <a:rPr lang="en-GB" sz="600" b="1" dirty="0" smtClean="0">
                          <a:latin typeface="XCCW Joined PC5a" panose="03050602040000000000" pitchFamily="66" charset="0"/>
                        </a:rPr>
                        <a:t>Y5 SPAG</a:t>
                      </a:r>
                      <a:endParaRPr lang="en-GB" sz="6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chemeClr val="accent5">
                        <a:lumMod val="75000"/>
                      </a:schemeClr>
                    </a:solidFill>
                  </a:tcPr>
                </a:tc>
                <a:tc vMerge="1">
                  <a:txBody>
                    <a:bodyPr/>
                    <a:lstStyle/>
                    <a:p>
                      <a:pPr algn="ctr"/>
                      <a:endParaRPr lang="en-GB" sz="7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mpd="sng">
                      <a:solidFill>
                        <a:schemeClr val="accent1">
                          <a:lumMod val="75000"/>
                        </a:schemeClr>
                      </a:solidFill>
                      <a:prstDash val="lgDash"/>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chemeClr val="accent5">
                        <a:lumMod val="75000"/>
                      </a:schemeClr>
                    </a:solidFill>
                  </a:tcPr>
                </a:tc>
                <a:extLst>
                  <a:ext uri="{0D108BD9-81ED-4DB2-BD59-A6C34878D82A}">
                    <a16:rowId xmlns:a16="http://schemas.microsoft.com/office/drawing/2014/main" val="3479417446"/>
                  </a:ext>
                </a:extLst>
              </a:tr>
              <a:tr h="1723219">
                <a:tc>
                  <a:txBody>
                    <a:bodyPr/>
                    <a:lstStyle/>
                    <a:p>
                      <a:pPr algn="l"/>
                      <a:r>
                        <a:rPr lang="en-GB" sz="600" b="0" dirty="0" smtClean="0">
                          <a:latin typeface="XCCW Joined PC5a" panose="03050602040000000000" pitchFamily="66" charset="0"/>
                        </a:rPr>
                        <a:t>What do you have in your pencil case?</a:t>
                      </a:r>
                    </a:p>
                    <a:p>
                      <a:pPr algn="l"/>
                      <a:r>
                        <a:rPr lang="en-GB" sz="600" b="0" dirty="0" smtClean="0">
                          <a:latin typeface="XCCW Joined PC5a" panose="03050602040000000000" pitchFamily="66" charset="0"/>
                        </a:rPr>
                        <a:t>I have … I do not have …</a:t>
                      </a:r>
                    </a:p>
                    <a:p>
                      <a:pPr algn="l"/>
                      <a:r>
                        <a:rPr lang="en-US" sz="600" b="0" dirty="0" smtClean="0">
                          <a:latin typeface="XCCW Joined PC5a" panose="03050602040000000000" pitchFamily="66" charset="0"/>
                        </a:rPr>
                        <a:t>What is your name? My name is … </a:t>
                      </a:r>
                    </a:p>
                    <a:p>
                      <a:pPr algn="l"/>
                      <a:r>
                        <a:rPr lang="en-US" sz="600" b="0" dirty="0" smtClean="0">
                          <a:latin typeface="XCCW Joined PC5a" panose="03050602040000000000" pitchFamily="66" charset="0"/>
                        </a:rPr>
                        <a:t>How old are you? I am … years old</a:t>
                      </a:r>
                    </a:p>
                    <a:p>
                      <a:pPr algn="l"/>
                      <a:r>
                        <a:rPr lang="en-US" sz="600" b="0" dirty="0" smtClean="0">
                          <a:latin typeface="XCCW Joined PC5a" panose="03050602040000000000" pitchFamily="66" charset="0"/>
                        </a:rPr>
                        <a:t>Where do you live? I live in … </a:t>
                      </a:r>
                    </a:p>
                    <a:p>
                      <a:pPr algn="l"/>
                      <a:r>
                        <a:rPr lang="en-GB" sz="600" b="0" dirty="0" smtClean="0">
                          <a:latin typeface="XCCW Joined PC5a" panose="03050602040000000000" pitchFamily="66" charset="0"/>
                        </a:rPr>
                        <a:t>What is her/his name? They are called … </a:t>
                      </a:r>
                    </a:p>
                    <a:p>
                      <a:pPr algn="l"/>
                      <a:r>
                        <a:rPr lang="en-GB" sz="600" b="0" dirty="0" smtClean="0">
                          <a:latin typeface="XCCW Joined PC5a" panose="03050602040000000000" pitchFamily="66" charset="0"/>
                        </a:rPr>
                        <a:t>In my family … </a:t>
                      </a: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mpd="sng">
                      <a:solidFill>
                        <a:schemeClr val="accent1">
                          <a:lumMod val="75000"/>
                        </a:schemeClr>
                      </a:solidFill>
                      <a:prstDash val="lgDash"/>
                    </a:lnB>
                    <a:solidFill>
                      <a:srgbClr val="99CCFF"/>
                    </a:solidFill>
                  </a:tcPr>
                </a:tc>
                <a:tc>
                  <a:txBody>
                    <a:bodyPr/>
                    <a:lstStyle/>
                    <a:p>
                      <a:pPr algn="l"/>
                      <a:r>
                        <a:rPr lang="en-US" sz="600" b="0" dirty="0" smtClean="0">
                          <a:latin typeface="XCCW Joined PC5a" panose="03050602040000000000" pitchFamily="66" charset="0"/>
                        </a:rPr>
                        <a:t>11 nouns and articles for common classroom objects, 10 simple classroom commands.</a:t>
                      </a:r>
                    </a:p>
                    <a:p>
                      <a:pPr algn="l"/>
                      <a:r>
                        <a:rPr lang="en-US" sz="600" b="0" dirty="0" err="1" smtClean="0">
                          <a:latin typeface="XCCW Joined PC5a" panose="03050602040000000000" pitchFamily="66" charset="0"/>
                        </a:rPr>
                        <a:t>J’ai</a:t>
                      </a:r>
                      <a:r>
                        <a:rPr lang="en-US" sz="600" b="0" dirty="0" smtClean="0">
                          <a:latin typeface="XCCW Joined PC5a" panose="03050602040000000000" pitchFamily="66" charset="0"/>
                        </a:rPr>
                        <a:t>… (‘I have’) will be revisited before introducing the</a:t>
                      </a:r>
                      <a:r>
                        <a:rPr lang="en-US" sz="600" b="0" baseline="0" dirty="0" smtClean="0">
                          <a:latin typeface="XCCW Joined PC5a" panose="03050602040000000000" pitchFamily="66" charset="0"/>
                        </a:rPr>
                        <a:t> </a:t>
                      </a:r>
                      <a:r>
                        <a:rPr lang="en-US" sz="600" b="0" dirty="0" smtClean="0">
                          <a:latin typeface="XCCW Joined PC5a" panose="03050602040000000000" pitchFamily="66" charset="0"/>
                        </a:rPr>
                        <a:t>negative reply je </a:t>
                      </a:r>
                      <a:r>
                        <a:rPr lang="en-US" sz="600" b="0" dirty="0" err="1" smtClean="0">
                          <a:latin typeface="XCCW Joined PC5a" panose="03050602040000000000" pitchFamily="66" charset="0"/>
                        </a:rPr>
                        <a:t>n’ai</a:t>
                      </a:r>
                      <a:r>
                        <a:rPr lang="en-US" sz="600" b="0" dirty="0" smtClean="0">
                          <a:latin typeface="XCCW Joined PC5a" panose="03050602040000000000" pitchFamily="66" charset="0"/>
                        </a:rPr>
                        <a:t> pas</a:t>
                      </a:r>
                      <a:r>
                        <a:rPr lang="en-US" sz="600" b="0" baseline="0" dirty="0" smtClean="0">
                          <a:latin typeface="XCCW Joined PC5a" panose="03050602040000000000" pitchFamily="66" charset="0"/>
                        </a:rPr>
                        <a:t> </a:t>
                      </a:r>
                      <a:r>
                        <a:rPr lang="en-US" sz="600" b="0" dirty="0" smtClean="0">
                          <a:latin typeface="XCCW Joined PC5a" panose="03050602040000000000" pitchFamily="66" charset="0"/>
                        </a:rPr>
                        <a:t>de/d’…(I don’t have)</a:t>
                      </a:r>
                    </a:p>
                    <a:p>
                      <a:pPr algn="l"/>
                      <a:endParaRPr lang="en-US" sz="600" b="0" dirty="0" smtClean="0">
                        <a:latin typeface="XCCW Joined PC5a" panose="03050602040000000000" pitchFamily="66" charset="0"/>
                      </a:endParaRPr>
                    </a:p>
                    <a:p>
                      <a:pPr algn="l"/>
                      <a:r>
                        <a:rPr lang="en-US" sz="600" b="0" dirty="0" smtClean="0">
                          <a:latin typeface="XCCW Joined PC5a" panose="03050602040000000000" pitchFamily="66" charset="0"/>
                        </a:rPr>
                        <a:t>We will revisit basic personal details (name/age/where you live/nationality) and</a:t>
                      </a:r>
                      <a:r>
                        <a:rPr lang="en-US" sz="600" b="0" baseline="0" dirty="0" smtClean="0">
                          <a:latin typeface="XCCW Joined PC5a" panose="03050602040000000000" pitchFamily="66" charset="0"/>
                        </a:rPr>
                        <a:t> </a:t>
                      </a:r>
                      <a:r>
                        <a:rPr lang="en-US" sz="600" b="0" dirty="0" smtClean="0">
                          <a:latin typeface="XCCW Joined PC5a" panose="03050602040000000000" pitchFamily="66" charset="0"/>
                        </a:rPr>
                        <a:t>learn the</a:t>
                      </a:r>
                      <a:r>
                        <a:rPr lang="en-US" sz="600" b="0" baseline="0" dirty="0" smtClean="0">
                          <a:latin typeface="XCCW Joined PC5a" panose="03050602040000000000" pitchFamily="66" charset="0"/>
                        </a:rPr>
                        <a:t> </a:t>
                      </a:r>
                      <a:r>
                        <a:rPr lang="en-US" sz="600" b="0" dirty="0" smtClean="0">
                          <a:latin typeface="XCCW Joined PC5a" panose="03050602040000000000" pitchFamily="66" charset="0"/>
                        </a:rPr>
                        <a:t>nouns and articles/determiners for family members, he/she is called and numbers 1-70, plus how to say how old we are.</a:t>
                      </a:r>
                    </a:p>
                    <a:p>
                      <a:pPr algn="l"/>
                      <a:endParaRPr lang="en-US" sz="600" b="0" dirty="0" smtClean="0">
                        <a:latin typeface="XCCW Joined PC5a" panose="03050602040000000000" pitchFamily="66" charset="0"/>
                      </a:endParaRPr>
                    </a:p>
                    <a:p>
                      <a:pPr algn="l"/>
                      <a:r>
                        <a:rPr lang="en-US" sz="600" b="0" dirty="0" smtClean="0">
                          <a:latin typeface="XCCW Joined PC5a" panose="03050602040000000000" pitchFamily="66" charset="0"/>
                        </a:rPr>
                        <a:t>Revisiting </a:t>
                      </a:r>
                      <a:r>
                        <a:rPr lang="en-US" sz="600" b="0" dirty="0" err="1" smtClean="0">
                          <a:latin typeface="XCCW Joined PC5a" panose="03050602040000000000" pitchFamily="66" charset="0"/>
                        </a:rPr>
                        <a:t>colours</a:t>
                      </a:r>
                      <a:r>
                        <a:rPr lang="en-US" sz="600" b="0" dirty="0" smtClean="0">
                          <a:latin typeface="XCCW Joined PC5a" panose="03050602040000000000" pitchFamily="66" charset="0"/>
                        </a:rPr>
                        <a:t> and the vocabulary to describe weather. Learn the 21 items of</a:t>
                      </a:r>
                    </a:p>
                    <a:p>
                      <a:pPr algn="l"/>
                      <a:r>
                        <a:rPr lang="en-US" sz="600" b="0" dirty="0" smtClean="0">
                          <a:latin typeface="XCCW Joined PC5a" panose="03050602040000000000" pitchFamily="66" charset="0"/>
                        </a:rPr>
                        <a:t>clothing and the full conjugation for the regular ‘</a:t>
                      </a:r>
                      <a:r>
                        <a:rPr lang="en-US" sz="600" b="0" dirty="0" err="1" smtClean="0">
                          <a:latin typeface="XCCW Joined PC5a" panose="03050602040000000000" pitchFamily="66" charset="0"/>
                        </a:rPr>
                        <a:t>er</a:t>
                      </a:r>
                      <a:r>
                        <a:rPr lang="en-US" sz="600" b="0" dirty="0" smtClean="0">
                          <a:latin typeface="XCCW Joined PC5a" panose="03050602040000000000" pitchFamily="66" charset="0"/>
                        </a:rPr>
                        <a:t>’ verb porter to wear.</a:t>
                      </a:r>
                      <a:endParaRPr lang="en-GB" sz="600" b="0"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99CCFF"/>
                    </a:solidFill>
                  </a:tcPr>
                </a:tc>
                <a:tc>
                  <a:txBody>
                    <a:bodyPr/>
                    <a:lstStyle/>
                    <a:p>
                      <a:pPr algn="l"/>
                      <a:r>
                        <a:rPr lang="en-GB" sz="600" b="0" dirty="0" smtClean="0">
                          <a:latin typeface="XCCW Joined PC5a" panose="03050602040000000000" pitchFamily="66" charset="0"/>
                        </a:rPr>
                        <a:t>Pronunciation:</a:t>
                      </a:r>
                    </a:p>
                    <a:p>
                      <a:pPr algn="l"/>
                      <a:r>
                        <a:rPr lang="en-GB" sz="600" b="0" dirty="0" smtClean="0">
                          <a:latin typeface="XCCW Joined PC5a" panose="03050602040000000000" pitchFamily="66" charset="0"/>
                        </a:rPr>
                        <a:t>Silent letters</a:t>
                      </a:r>
                    </a:p>
                    <a:p>
                      <a:pPr algn="l"/>
                      <a:r>
                        <a:rPr lang="en-GB" sz="600" b="0" dirty="0" smtClean="0">
                          <a:latin typeface="XCCW Joined PC5a" panose="03050602040000000000" pitchFamily="66" charset="0"/>
                        </a:rPr>
                        <a:t>Guttural ‘R’</a:t>
                      </a:r>
                    </a:p>
                    <a:p>
                      <a:pPr algn="l"/>
                      <a:r>
                        <a:rPr lang="en-GB" sz="600" b="0" dirty="0" smtClean="0">
                          <a:latin typeface="XCCW Joined PC5a" panose="03050602040000000000" pitchFamily="66" charset="0"/>
                        </a:rPr>
                        <a:t>Elision.</a:t>
                      </a:r>
                    </a:p>
                    <a:p>
                      <a:pPr algn="l"/>
                      <a:r>
                        <a:rPr lang="en-GB" sz="600" b="0" dirty="0" err="1" smtClean="0">
                          <a:latin typeface="XCCW Joined PC5a" panose="03050602040000000000" pitchFamily="66" charset="0"/>
                        </a:rPr>
                        <a:t>Liason</a:t>
                      </a:r>
                      <a:endParaRPr lang="en-GB" sz="600" b="0" dirty="0" smtClean="0">
                        <a:latin typeface="XCCW Joined PC5a" panose="03050602040000000000" pitchFamily="66" charset="0"/>
                      </a:endParaRPr>
                    </a:p>
                    <a:p>
                      <a:pPr algn="l"/>
                      <a:r>
                        <a:rPr lang="en-GB" sz="600" b="0" dirty="0" smtClean="0">
                          <a:latin typeface="XCCW Joined PC5a" panose="03050602040000000000" pitchFamily="66" charset="0"/>
                        </a:rPr>
                        <a:t>Nasal sounds</a:t>
                      </a:r>
                    </a:p>
                    <a:p>
                      <a:pPr algn="l"/>
                      <a:endParaRPr lang="en-GB" sz="600" b="0" dirty="0" smtClean="0">
                        <a:latin typeface="XCCW Joined PC5a" panose="03050602040000000000" pitchFamily="66" charset="0"/>
                      </a:endParaRPr>
                    </a:p>
                    <a:p>
                      <a:pPr algn="l"/>
                      <a:r>
                        <a:rPr lang="en-GB" sz="600" b="0" dirty="0" smtClean="0">
                          <a:latin typeface="XCCW Joined PC5a" panose="03050602040000000000" pitchFamily="66" charset="0"/>
                        </a:rPr>
                        <a:t>Grammar: </a:t>
                      </a:r>
                    </a:p>
                    <a:p>
                      <a:pPr algn="l"/>
                      <a:r>
                        <a:rPr lang="en-US" sz="600" b="0" dirty="0" smtClean="0">
                          <a:latin typeface="XCCW Joined PC5a" panose="03050602040000000000" pitchFamily="66" charset="0"/>
                        </a:rPr>
                        <a:t>Nouns, gender, articles/determiners &amp; use of the negative. Possessive</a:t>
                      </a:r>
                      <a:r>
                        <a:rPr lang="en-US" sz="600" b="0" baseline="0" dirty="0" smtClean="0">
                          <a:latin typeface="XCCW Joined PC5a" panose="03050602040000000000" pitchFamily="66" charset="0"/>
                        </a:rPr>
                        <a:t> </a:t>
                      </a:r>
                      <a:r>
                        <a:rPr lang="en-US" sz="600" b="0" dirty="0" smtClean="0">
                          <a:latin typeface="XCCW Joined PC5a" panose="03050602040000000000" pitchFamily="66" charset="0"/>
                        </a:rPr>
                        <a:t>adjectives. Verbs,</a:t>
                      </a:r>
                      <a:r>
                        <a:rPr lang="en-US" sz="600" b="0" baseline="0" dirty="0" smtClean="0">
                          <a:latin typeface="XCCW Joined PC5a" panose="03050602040000000000" pitchFamily="66" charset="0"/>
                        </a:rPr>
                        <a:t> </a:t>
                      </a:r>
                      <a:r>
                        <a:rPr lang="en-US" sz="600" b="0" dirty="0" smtClean="0">
                          <a:latin typeface="XCCW Joined PC5a" panose="03050602040000000000" pitchFamily="66" charset="0"/>
                        </a:rPr>
                        <a:t>definite, indefinite,</a:t>
                      </a:r>
                      <a:r>
                        <a:rPr lang="en-US" sz="600" b="0" baseline="0" dirty="0" smtClean="0">
                          <a:latin typeface="XCCW Joined PC5a" panose="03050602040000000000" pitchFamily="66" charset="0"/>
                        </a:rPr>
                        <a:t> </a:t>
                      </a:r>
                      <a:r>
                        <a:rPr lang="en-US" sz="600" b="0" dirty="0" smtClean="0">
                          <a:latin typeface="XCCW Joined PC5a" panose="03050602040000000000" pitchFamily="66" charset="0"/>
                        </a:rPr>
                        <a:t>partitive articles &amp; adjectival agreement.  </a:t>
                      </a:r>
                      <a:endParaRPr lang="en-GB" sz="600" b="0"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99CCFF"/>
                    </a:solidFill>
                  </a:tcPr>
                </a:tc>
                <a:tc>
                  <a:txBody>
                    <a:bodyPr/>
                    <a:lstStyle/>
                    <a:p>
                      <a:pPr algn="l"/>
                      <a:r>
                        <a:rPr lang="en-US" sz="600" b="0" dirty="0" smtClean="0">
                          <a:latin typeface="XCCW Joined PC5a" panose="03050602040000000000" pitchFamily="66" charset="0"/>
                        </a:rPr>
                        <a:t>Schooling in France – links to French Primary School (email exchange and Zoom).</a:t>
                      </a:r>
                    </a:p>
                    <a:p>
                      <a:pPr algn="l"/>
                      <a:endParaRPr lang="en-GB" sz="600" b="1" dirty="0" smtClean="0">
                        <a:latin typeface="XCCW Joined PC5a" panose="03050602040000000000" pitchFamily="66" charset="0"/>
                      </a:endParaRPr>
                    </a:p>
                    <a:p>
                      <a:pPr algn="l"/>
                      <a:r>
                        <a:rPr lang="en-GB" sz="600" b="0" dirty="0" smtClean="0">
                          <a:latin typeface="XCCW Joined PC5a" panose="03050602040000000000" pitchFamily="66" charset="0"/>
                        </a:rPr>
                        <a:t>French customs and culture.</a:t>
                      </a:r>
                    </a:p>
                    <a:p>
                      <a:pPr algn="l"/>
                      <a:endParaRPr lang="en-GB" sz="600" b="0" dirty="0" smtClean="0">
                        <a:latin typeface="XCCW Joined PC5a" panose="03050602040000000000" pitchFamily="66" charset="0"/>
                      </a:endParaRPr>
                    </a:p>
                    <a:p>
                      <a:pPr algn="l"/>
                      <a:r>
                        <a:rPr lang="en-GB" sz="600" b="0" dirty="0" smtClean="0">
                          <a:latin typeface="XCCW Joined PC5a" panose="03050602040000000000" pitchFamily="66" charset="0"/>
                        </a:rPr>
                        <a:t>Shopping in France</a:t>
                      </a:r>
                    </a:p>
                    <a:p>
                      <a:pPr algn="l"/>
                      <a:endParaRPr lang="en-GB" sz="600" b="0" dirty="0" smtClean="0">
                        <a:latin typeface="XCCW Joined PC5a" panose="03050602040000000000" pitchFamily="66" charset="0"/>
                      </a:endParaRPr>
                    </a:p>
                    <a:p>
                      <a:pPr algn="l"/>
                      <a:r>
                        <a:rPr lang="en-GB" sz="600" b="0" dirty="0" smtClean="0">
                          <a:latin typeface="XCCW Joined PC5a" panose="03050602040000000000" pitchFamily="66" charset="0"/>
                        </a:rPr>
                        <a:t>Traditional dances/ clothing.</a:t>
                      </a:r>
                    </a:p>
                    <a:p>
                      <a:pPr algn="l"/>
                      <a:endParaRPr lang="en-GB" sz="600" b="0"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99CCFF"/>
                    </a:solidFill>
                  </a:tcPr>
                </a:tc>
                <a:extLst>
                  <a:ext uri="{0D108BD9-81ED-4DB2-BD59-A6C34878D82A}">
                    <a16:rowId xmlns:a16="http://schemas.microsoft.com/office/drawing/2014/main" val="2603675217"/>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3280748759"/>
              </p:ext>
            </p:extLst>
          </p:nvPr>
        </p:nvGraphicFramePr>
        <p:xfrm>
          <a:off x="2637385" y="2828419"/>
          <a:ext cx="6134100" cy="1901119"/>
        </p:xfrm>
        <a:graphic>
          <a:graphicData uri="http://schemas.openxmlformats.org/drawingml/2006/table">
            <a:tbl>
              <a:tblPr/>
              <a:tblGrid>
                <a:gridCol w="1295400">
                  <a:extLst>
                    <a:ext uri="{9D8B030D-6E8A-4147-A177-3AD203B41FA5}">
                      <a16:colId xmlns:a16="http://schemas.microsoft.com/office/drawing/2014/main" val="307909626"/>
                    </a:ext>
                  </a:extLst>
                </a:gridCol>
                <a:gridCol w="2085975">
                  <a:extLst>
                    <a:ext uri="{9D8B030D-6E8A-4147-A177-3AD203B41FA5}">
                      <a16:colId xmlns:a16="http://schemas.microsoft.com/office/drawing/2014/main" val="4099751494"/>
                    </a:ext>
                  </a:extLst>
                </a:gridCol>
                <a:gridCol w="1400175">
                  <a:extLst>
                    <a:ext uri="{9D8B030D-6E8A-4147-A177-3AD203B41FA5}">
                      <a16:colId xmlns:a16="http://schemas.microsoft.com/office/drawing/2014/main" val="257641142"/>
                    </a:ext>
                  </a:extLst>
                </a:gridCol>
                <a:gridCol w="1352550">
                  <a:extLst>
                    <a:ext uri="{9D8B030D-6E8A-4147-A177-3AD203B41FA5}">
                      <a16:colId xmlns:a16="http://schemas.microsoft.com/office/drawing/2014/main" val="4106865080"/>
                    </a:ext>
                  </a:extLst>
                </a:gridCol>
              </a:tblGrid>
              <a:tr h="162740">
                <a:tc gridSpan="3">
                  <a:txBody>
                    <a:bodyPr/>
                    <a:lstStyle/>
                    <a:p>
                      <a:pPr algn="ctr"/>
                      <a:r>
                        <a:rPr lang="en-GB" sz="600" b="1" dirty="0" smtClean="0">
                          <a:latin typeface="XCCW Joined PC5a" panose="03050602040000000000" pitchFamily="66" charset="0"/>
                        </a:rPr>
                        <a:t>Y6 LISTEN, USE, READ,</a:t>
                      </a:r>
                      <a:r>
                        <a:rPr lang="en-GB" sz="600" b="1" baseline="0" dirty="0" smtClean="0">
                          <a:latin typeface="XCCW Joined PC5a" panose="03050602040000000000" pitchFamily="66" charset="0"/>
                        </a:rPr>
                        <a:t> WRITE</a:t>
                      </a:r>
                      <a:endParaRPr lang="en-GB" sz="600" b="1" dirty="0">
                        <a:latin typeface="XCCW Joined PC5a" panose="03050602040000000000" pitchFamily="66" charset="0"/>
                      </a:endParaRPr>
                    </a:p>
                  </a:txBody>
                  <a:tcPr>
                    <a:lnL w="12700" cmpd="sng">
                      <a:solidFill>
                        <a:schemeClr val="accent1">
                          <a:lumMod val="75000"/>
                        </a:schemeClr>
                      </a:solidFill>
                      <a:prstDash val="lgDash"/>
                    </a:lnL>
                    <a:lnR w="12700" cap="flat" cmpd="sng" algn="ctr">
                      <a:solidFill>
                        <a:schemeClr val="accent1">
                          <a:lumMod val="75000"/>
                        </a:schemeClr>
                      </a:solidFill>
                      <a:prstDash val="lgDash"/>
                      <a:round/>
                      <a:headEnd type="none" w="med" len="med"/>
                      <a:tailEnd type="none" w="med" len="med"/>
                    </a:lnR>
                    <a:lnT w="12700" cmpd="sng">
                      <a:solidFill>
                        <a:schemeClr val="accent1">
                          <a:lumMod val="75000"/>
                        </a:schemeClr>
                      </a:solidFill>
                      <a:prstDash val="lgDash"/>
                    </a:lnT>
                    <a:lnB w="12700" cap="flat" cmpd="sng" algn="ctr">
                      <a:solidFill>
                        <a:schemeClr val="accent1">
                          <a:lumMod val="75000"/>
                        </a:schemeClr>
                      </a:solidFill>
                      <a:prstDash val="lgDash"/>
                      <a:round/>
                      <a:headEnd type="none" w="med" len="med"/>
                      <a:tailEnd type="none" w="med" len="med"/>
                    </a:lnB>
                    <a:solidFill>
                      <a:srgbClr val="FF9966"/>
                    </a:solidFill>
                  </a:tcPr>
                </a:tc>
                <a:tc hMerge="1">
                  <a:txBody>
                    <a:bodyPr/>
                    <a:lstStyle/>
                    <a:p>
                      <a:pPr algn="ctr"/>
                      <a:endParaRPr lang="en-GB" sz="7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FF9966"/>
                    </a:solidFill>
                  </a:tcPr>
                </a:tc>
                <a:tc hMerge="1">
                  <a:txBody>
                    <a:bodyPr/>
                    <a:lstStyle/>
                    <a:p>
                      <a:pPr algn="ctr"/>
                      <a:endParaRPr lang="en-GB" sz="7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FF9966"/>
                    </a:solidFill>
                  </a:tcPr>
                </a:tc>
                <a:tc rowSpan="2">
                  <a:txBody>
                    <a:bodyPr/>
                    <a:lstStyle/>
                    <a:p>
                      <a:pPr algn="ctr"/>
                      <a:endParaRPr lang="en-GB" sz="600" b="1" dirty="0" smtClean="0">
                        <a:latin typeface="XCCW Joined PC5a" panose="03050602040000000000" pitchFamily="66" charset="0"/>
                      </a:endParaRPr>
                    </a:p>
                    <a:p>
                      <a:pPr algn="ctr"/>
                      <a:endParaRPr lang="en-GB" sz="600" b="1" dirty="0" smtClean="0">
                        <a:latin typeface="XCCW Joined PC5a" panose="03050602040000000000" pitchFamily="66" charset="0"/>
                      </a:endParaRPr>
                    </a:p>
                    <a:p>
                      <a:pPr algn="ctr"/>
                      <a:r>
                        <a:rPr lang="en-GB" sz="600" b="1" dirty="0" smtClean="0">
                          <a:latin typeface="XCCW Joined PC5a" panose="03050602040000000000" pitchFamily="66" charset="0"/>
                        </a:rPr>
                        <a:t>Y6 CULTURE</a:t>
                      </a:r>
                      <a:endParaRPr lang="en-GB" sz="6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FF9966"/>
                    </a:solidFill>
                  </a:tcPr>
                </a:tc>
                <a:extLst>
                  <a:ext uri="{0D108BD9-81ED-4DB2-BD59-A6C34878D82A}">
                    <a16:rowId xmlns:a16="http://schemas.microsoft.com/office/drawing/2014/main" val="388888960"/>
                  </a:ext>
                </a:extLst>
              </a:tr>
              <a:tr h="162740">
                <a:tc>
                  <a:txBody>
                    <a:bodyPr/>
                    <a:lstStyle/>
                    <a:p>
                      <a:pPr algn="ctr"/>
                      <a:r>
                        <a:rPr lang="en-GB" sz="600" b="1" dirty="0" smtClean="0">
                          <a:latin typeface="XCCW Joined PC5a" panose="03050602040000000000" pitchFamily="66" charset="0"/>
                        </a:rPr>
                        <a:t>Y6 ORACY</a:t>
                      </a:r>
                      <a:endParaRPr lang="en-GB" sz="600" b="1" dirty="0">
                        <a:latin typeface="XCCW Joined PC5a" panose="03050602040000000000" pitchFamily="66" charset="0"/>
                      </a:endParaRPr>
                    </a:p>
                  </a:txBody>
                  <a:tcPr>
                    <a:lnL w="12700" cmpd="sng">
                      <a:solidFill>
                        <a:schemeClr val="accent1">
                          <a:lumMod val="75000"/>
                        </a:schemeClr>
                      </a:solidFill>
                      <a:prstDash val="lgDash"/>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FF9966"/>
                    </a:solidFill>
                  </a:tcPr>
                </a:tc>
                <a:tc>
                  <a:txBody>
                    <a:bodyPr/>
                    <a:lstStyle/>
                    <a:p>
                      <a:pPr algn="ctr"/>
                      <a:r>
                        <a:rPr lang="en-GB" sz="600" b="1" dirty="0" smtClean="0">
                          <a:latin typeface="XCCW Joined PC5a" panose="03050602040000000000" pitchFamily="66" charset="0"/>
                        </a:rPr>
                        <a:t>Y6 VOCAB</a:t>
                      </a:r>
                      <a:endParaRPr lang="en-GB" sz="6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FF9966"/>
                    </a:solidFill>
                  </a:tcPr>
                </a:tc>
                <a:tc>
                  <a:txBody>
                    <a:bodyPr/>
                    <a:lstStyle/>
                    <a:p>
                      <a:pPr algn="ctr"/>
                      <a:r>
                        <a:rPr lang="en-GB" sz="600" b="1" dirty="0" smtClean="0">
                          <a:latin typeface="XCCW Joined PC5a" panose="03050602040000000000" pitchFamily="66" charset="0"/>
                        </a:rPr>
                        <a:t>Y6 SPAG</a:t>
                      </a:r>
                      <a:endParaRPr lang="en-GB" sz="6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FF9966"/>
                    </a:solidFill>
                  </a:tcPr>
                </a:tc>
                <a:tc vMerge="1">
                  <a:txBody>
                    <a:bodyPr/>
                    <a:lstStyle/>
                    <a:p>
                      <a:pPr algn="ctr"/>
                      <a:endParaRPr lang="en-GB" sz="700" b="1"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mpd="sng">
                      <a:solidFill>
                        <a:schemeClr val="accent1">
                          <a:lumMod val="75000"/>
                        </a:schemeClr>
                      </a:solidFill>
                      <a:prstDash val="lgDash"/>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FF9966"/>
                    </a:solidFill>
                  </a:tcPr>
                </a:tc>
                <a:extLst>
                  <a:ext uri="{0D108BD9-81ED-4DB2-BD59-A6C34878D82A}">
                    <a16:rowId xmlns:a16="http://schemas.microsoft.com/office/drawing/2014/main" val="444013354"/>
                  </a:ext>
                </a:extLst>
              </a:tr>
              <a:tr h="1535359">
                <a:tc>
                  <a:txBody>
                    <a:bodyPr/>
                    <a:lstStyle/>
                    <a:p>
                      <a:pPr algn="l"/>
                      <a:r>
                        <a:rPr lang="en-GB" sz="600" b="0" dirty="0" smtClean="0">
                          <a:latin typeface="XCCW Joined PC5a" panose="03050602040000000000" pitchFamily="66" charset="0"/>
                        </a:rPr>
                        <a:t>Where do you go to school? I go to …</a:t>
                      </a:r>
                    </a:p>
                    <a:p>
                      <a:pPr algn="l"/>
                      <a:r>
                        <a:rPr lang="en-GB" sz="600" b="0" dirty="0" smtClean="0">
                          <a:latin typeface="XCCW Joined PC5a" panose="03050602040000000000" pitchFamily="66" charset="0"/>
                        </a:rPr>
                        <a:t>My</a:t>
                      </a:r>
                      <a:r>
                        <a:rPr lang="en-GB" sz="600" b="0" baseline="0" dirty="0" smtClean="0">
                          <a:latin typeface="XCCW Joined PC5a" panose="03050602040000000000" pitchFamily="66" charset="0"/>
                        </a:rPr>
                        <a:t> favourite subject is… I like… I don’t like … because … </a:t>
                      </a:r>
                    </a:p>
                    <a:p>
                      <a:pPr algn="l"/>
                      <a:r>
                        <a:rPr lang="en-GB" sz="600" b="0" baseline="0" dirty="0" smtClean="0">
                          <a:latin typeface="XCCW Joined PC5a" panose="03050602040000000000" pitchFamily="66" charset="0"/>
                        </a:rPr>
                        <a:t>What time is it? It is …o’clock </a:t>
                      </a:r>
                    </a:p>
                    <a:p>
                      <a:pPr algn="l"/>
                      <a:r>
                        <a:rPr lang="en-GB" sz="600" b="0" baseline="0" dirty="0" smtClean="0">
                          <a:latin typeface="XCCW Joined PC5a" panose="03050602040000000000" pitchFamily="66" charset="0"/>
                        </a:rPr>
                        <a:t>What do you do at the weekend? </a:t>
                      </a:r>
                    </a:p>
                    <a:p>
                      <a:pPr algn="l"/>
                      <a:r>
                        <a:rPr lang="en-GB" sz="600" b="0" baseline="0" dirty="0" smtClean="0">
                          <a:latin typeface="XCCW Joined PC5a" panose="03050602040000000000" pitchFamily="66" charset="0"/>
                        </a:rPr>
                        <a:t>I like to … and… because… </a:t>
                      </a:r>
                      <a:endParaRPr lang="en-GB" sz="600" b="0"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mpd="sng">
                      <a:solidFill>
                        <a:schemeClr val="accent1">
                          <a:lumMod val="75000"/>
                        </a:schemeClr>
                      </a:solidFill>
                      <a:prstDash val="lgDash"/>
                    </a:lnB>
                    <a:solidFill>
                      <a:srgbClr val="FFCC99"/>
                    </a:solidFill>
                  </a:tcPr>
                </a:tc>
                <a:tc>
                  <a:txBody>
                    <a:bodyPr/>
                    <a:lstStyle/>
                    <a:p>
                      <a:pPr algn="l"/>
                      <a:r>
                        <a:rPr lang="en-US" sz="600" b="0" dirty="0" smtClean="0">
                          <a:latin typeface="XCCW Joined PC5a" panose="03050602040000000000" pitchFamily="66" charset="0"/>
                        </a:rPr>
                        <a:t>Key vocabulary on 10 nouns and definite articles for school subjects with positive</a:t>
                      </a:r>
                    </a:p>
                    <a:p>
                      <a:pPr algn="l"/>
                      <a:r>
                        <a:rPr lang="en-US" sz="600" b="0" dirty="0" smtClean="0">
                          <a:latin typeface="XCCW Joined PC5a" panose="03050602040000000000" pitchFamily="66" charset="0"/>
                        </a:rPr>
                        <a:t>and negative opinions in reply to the target question </a:t>
                      </a:r>
                      <a:r>
                        <a:rPr lang="en-US" sz="600" b="0" dirty="0" err="1" smtClean="0">
                          <a:latin typeface="XCCW Joined PC5a" panose="03050602040000000000" pitchFamily="66" charset="0"/>
                        </a:rPr>
                        <a:t>est-ce</a:t>
                      </a:r>
                      <a:r>
                        <a:rPr lang="en-US" sz="600" b="0" dirty="0" smtClean="0">
                          <a:latin typeface="XCCW Joined PC5a" panose="03050602040000000000" pitchFamily="66" charset="0"/>
                        </a:rPr>
                        <a:t> que </a:t>
                      </a:r>
                      <a:r>
                        <a:rPr lang="en-US" sz="600" b="0" dirty="0" err="1" smtClean="0">
                          <a:latin typeface="XCCW Joined PC5a" panose="03050602040000000000" pitchFamily="66" charset="0"/>
                        </a:rPr>
                        <a:t>tu</a:t>
                      </a:r>
                      <a:r>
                        <a:rPr lang="en-US" sz="600" b="0" dirty="0" smtClean="0">
                          <a:latin typeface="XCCW Joined PC5a" panose="03050602040000000000" pitchFamily="66" charset="0"/>
                        </a:rPr>
                        <a:t> </a:t>
                      </a:r>
                      <a:r>
                        <a:rPr lang="en-US" sz="600" b="0" dirty="0" err="1" smtClean="0">
                          <a:latin typeface="XCCW Joined PC5a" panose="03050602040000000000" pitchFamily="66" charset="0"/>
                        </a:rPr>
                        <a:t>aimes</a:t>
                      </a:r>
                      <a:r>
                        <a:rPr lang="en-US" sz="600" b="0" dirty="0" smtClean="0">
                          <a:latin typeface="XCCW Joined PC5a" panose="03050602040000000000" pitchFamily="66" charset="0"/>
                        </a:rPr>
                        <a:t>…? and a</a:t>
                      </a:r>
                    </a:p>
                    <a:p>
                      <a:pPr algn="l"/>
                      <a:r>
                        <a:rPr lang="en-US" sz="600" b="0" dirty="0" smtClean="0">
                          <a:latin typeface="XCCW Joined PC5a" panose="03050602040000000000" pitchFamily="66" charset="0"/>
                        </a:rPr>
                        <a:t>variety of justifications to expand the opinion given in reply.</a:t>
                      </a:r>
                    </a:p>
                    <a:p>
                      <a:pPr algn="l"/>
                      <a:endParaRPr lang="en-US" sz="600" b="0" dirty="0" smtClean="0">
                        <a:latin typeface="XCCW Joined PC5a" panose="03050602040000000000" pitchFamily="66" charset="0"/>
                      </a:endParaRPr>
                    </a:p>
                    <a:p>
                      <a:pPr algn="l"/>
                      <a:r>
                        <a:rPr lang="en-US" sz="600" b="0" dirty="0" smtClean="0">
                          <a:latin typeface="XCCW Joined PC5a" panose="03050602040000000000" pitchFamily="66" charset="0"/>
                        </a:rPr>
                        <a:t>Ten phrases on activities to do at the weekend. A range of conjunctions and</a:t>
                      </a:r>
                    </a:p>
                    <a:p>
                      <a:pPr algn="l"/>
                      <a:r>
                        <a:rPr lang="en-US" sz="600" b="0" dirty="0" smtClean="0">
                          <a:latin typeface="XCCW Joined PC5a" panose="03050602040000000000" pitchFamily="66" charset="0"/>
                        </a:rPr>
                        <a:t>opinions to be able to fully answer the question </a:t>
                      </a:r>
                      <a:r>
                        <a:rPr lang="en-US" sz="600" b="0" dirty="0" err="1" smtClean="0">
                          <a:latin typeface="XCCW Joined PC5a" panose="03050602040000000000" pitchFamily="66" charset="0"/>
                        </a:rPr>
                        <a:t>qu’est-ce</a:t>
                      </a:r>
                      <a:r>
                        <a:rPr lang="en-US" sz="600" b="0" dirty="0" smtClean="0">
                          <a:latin typeface="XCCW Joined PC5a" panose="03050602040000000000" pitchFamily="66" charset="0"/>
                        </a:rPr>
                        <a:t> que </a:t>
                      </a:r>
                      <a:r>
                        <a:rPr lang="en-US" sz="600" b="0" dirty="0" err="1" smtClean="0">
                          <a:latin typeface="XCCW Joined PC5a" panose="03050602040000000000" pitchFamily="66" charset="0"/>
                        </a:rPr>
                        <a:t>tu</a:t>
                      </a:r>
                      <a:r>
                        <a:rPr lang="en-US" sz="600" b="0" dirty="0" smtClean="0">
                          <a:latin typeface="XCCW Joined PC5a" panose="03050602040000000000" pitchFamily="66" charset="0"/>
                        </a:rPr>
                        <a:t> </a:t>
                      </a:r>
                      <a:r>
                        <a:rPr lang="en-US" sz="600" b="0" dirty="0" err="1" smtClean="0">
                          <a:latin typeface="XCCW Joined PC5a" panose="03050602040000000000" pitchFamily="66" charset="0"/>
                        </a:rPr>
                        <a:t>fais</a:t>
                      </a:r>
                      <a:r>
                        <a:rPr lang="en-US" sz="600" b="0" dirty="0" smtClean="0">
                          <a:latin typeface="XCCW Joined PC5a" panose="03050602040000000000" pitchFamily="66" charset="0"/>
                        </a:rPr>
                        <a:t> le week-end?</a:t>
                      </a:r>
                      <a:endParaRPr lang="en-GB" sz="600" b="0"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FFCC99"/>
                    </a:solidFill>
                  </a:tcPr>
                </a:tc>
                <a:tc>
                  <a:txBody>
                    <a:bodyPr/>
                    <a:lstStyle/>
                    <a:p>
                      <a:pPr algn="l"/>
                      <a:r>
                        <a:rPr lang="en-US" sz="600" b="0" dirty="0" smtClean="0">
                          <a:latin typeface="XCCW Joined PC5a" panose="03050602040000000000" pitchFamily="66" charset="0"/>
                        </a:rPr>
                        <a:t>Pronunciation:</a:t>
                      </a:r>
                    </a:p>
                    <a:p>
                      <a:pPr algn="l"/>
                      <a:r>
                        <a:rPr lang="en-US" sz="600" b="0" dirty="0" smtClean="0">
                          <a:latin typeface="XCCW Joined PC5a" panose="03050602040000000000" pitchFamily="66" charset="0"/>
                        </a:rPr>
                        <a:t>Silent letters</a:t>
                      </a:r>
                    </a:p>
                    <a:p>
                      <a:pPr algn="l"/>
                      <a:r>
                        <a:rPr lang="en-US" sz="600" b="0" dirty="0" smtClean="0">
                          <a:latin typeface="XCCW Joined PC5a" panose="03050602040000000000" pitchFamily="66" charset="0"/>
                        </a:rPr>
                        <a:t>Guttural ‘R’</a:t>
                      </a:r>
                    </a:p>
                    <a:p>
                      <a:pPr algn="l"/>
                      <a:r>
                        <a:rPr lang="en-US" sz="600" b="0" dirty="0" smtClean="0">
                          <a:latin typeface="XCCW Joined PC5a" panose="03050602040000000000" pitchFamily="66" charset="0"/>
                        </a:rPr>
                        <a:t>Elision.</a:t>
                      </a:r>
                    </a:p>
                    <a:p>
                      <a:pPr algn="l"/>
                      <a:r>
                        <a:rPr lang="en-US" sz="600" b="0" dirty="0" err="1" smtClean="0">
                          <a:latin typeface="XCCW Joined PC5a" panose="03050602040000000000" pitchFamily="66" charset="0"/>
                        </a:rPr>
                        <a:t>Liason</a:t>
                      </a:r>
                      <a:endParaRPr lang="en-US" sz="600" b="0" dirty="0" smtClean="0">
                        <a:latin typeface="XCCW Joined PC5a" panose="03050602040000000000" pitchFamily="66" charset="0"/>
                      </a:endParaRPr>
                    </a:p>
                    <a:p>
                      <a:pPr algn="l"/>
                      <a:r>
                        <a:rPr lang="en-US" sz="600" b="0" dirty="0" smtClean="0">
                          <a:latin typeface="XCCW Joined PC5a" panose="03050602040000000000" pitchFamily="66" charset="0"/>
                        </a:rPr>
                        <a:t>Nasal sounds</a:t>
                      </a:r>
                    </a:p>
                    <a:p>
                      <a:pPr algn="l"/>
                      <a:endParaRPr lang="en-US" sz="600" b="0" dirty="0" smtClean="0">
                        <a:latin typeface="XCCW Joined PC5a" panose="03050602040000000000" pitchFamily="66" charset="0"/>
                      </a:endParaRPr>
                    </a:p>
                    <a:p>
                      <a:pPr algn="l"/>
                      <a:r>
                        <a:rPr lang="en-US" sz="600" b="0" dirty="0" smtClean="0">
                          <a:latin typeface="XCCW Joined PC5a" panose="03050602040000000000" pitchFamily="66" charset="0"/>
                        </a:rPr>
                        <a:t>Grammar:</a:t>
                      </a:r>
                    </a:p>
                    <a:p>
                      <a:pPr algn="l"/>
                      <a:r>
                        <a:rPr lang="en-US" sz="600" b="0" dirty="0" smtClean="0">
                          <a:latin typeface="XCCW Joined PC5a" panose="03050602040000000000" pitchFamily="66" charset="0"/>
                        </a:rPr>
                        <a:t>Nouns, gender, definite articles &amp; high frequency regular</a:t>
                      </a:r>
                    </a:p>
                    <a:p>
                      <a:pPr algn="l"/>
                      <a:r>
                        <a:rPr lang="en-US" sz="600" b="0" dirty="0" smtClean="0">
                          <a:latin typeface="XCCW Joined PC5a" panose="03050602040000000000" pitchFamily="66" charset="0"/>
                        </a:rPr>
                        <a:t>verb </a:t>
                      </a:r>
                      <a:r>
                        <a:rPr lang="en-US" sz="600" b="0" dirty="0" err="1" smtClean="0">
                          <a:latin typeface="XCCW Joined PC5a" panose="03050602040000000000" pitchFamily="66" charset="0"/>
                        </a:rPr>
                        <a:t>étudier</a:t>
                      </a:r>
                      <a:r>
                        <a:rPr lang="en-US" sz="600" b="0" dirty="0" smtClean="0">
                          <a:latin typeface="XCCW Joined PC5a" panose="03050602040000000000" pitchFamily="66" charset="0"/>
                        </a:rPr>
                        <a:t>. Verbs, conjunctions and opinions.</a:t>
                      </a:r>
                      <a:endParaRPr lang="en-GB" sz="600" b="0"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FFCC99"/>
                    </a:solidFill>
                  </a:tcPr>
                </a:tc>
                <a:tc>
                  <a:txBody>
                    <a:bodyPr/>
                    <a:lstStyle/>
                    <a:p>
                      <a:pPr algn="l"/>
                      <a:r>
                        <a:rPr lang="en-GB" sz="600" b="0" dirty="0" smtClean="0">
                          <a:latin typeface="XCCW Joined PC5a" panose="03050602040000000000" pitchFamily="66" charset="0"/>
                        </a:rPr>
                        <a:t>French</a:t>
                      </a:r>
                      <a:r>
                        <a:rPr lang="en-GB" sz="600" b="0" baseline="0" dirty="0" smtClean="0">
                          <a:latin typeface="XCCW Joined PC5a" panose="03050602040000000000" pitchFamily="66" charset="0"/>
                        </a:rPr>
                        <a:t> residential</a:t>
                      </a:r>
                    </a:p>
                    <a:p>
                      <a:pPr marL="171450" indent="-171450" algn="l">
                        <a:buFontTx/>
                        <a:buChar char="-"/>
                      </a:pPr>
                      <a:r>
                        <a:rPr lang="en-GB" sz="600" b="0" baseline="0" dirty="0" smtClean="0">
                          <a:latin typeface="XCCW Joined PC5a" panose="03050602040000000000" pitchFamily="66" charset="0"/>
                        </a:rPr>
                        <a:t>Visit monuments, experience food, shopping</a:t>
                      </a:r>
                    </a:p>
                    <a:p>
                      <a:pPr marL="171450" indent="-171450" algn="l">
                        <a:buFontTx/>
                        <a:buChar char="-"/>
                      </a:pPr>
                      <a:endParaRPr lang="en-GB" sz="600" b="0" baseline="0" dirty="0" smtClean="0">
                        <a:latin typeface="XCCW Joined PC5a" panose="03050602040000000000" pitchFamily="66" charset="0"/>
                      </a:endParaRPr>
                    </a:p>
                    <a:p>
                      <a:pPr marL="171450" indent="-171450" algn="l">
                        <a:buFontTx/>
                        <a:buChar char="-"/>
                      </a:pPr>
                      <a:endParaRPr lang="en-GB" sz="600" b="0" dirty="0">
                        <a:latin typeface="XCCW Joined PC5a" panose="03050602040000000000" pitchFamily="66" charset="0"/>
                      </a:endParaRPr>
                    </a:p>
                  </a:txBody>
                  <a:tcPr>
                    <a:lnL w="12700" cap="flat" cmpd="sng" algn="ctr">
                      <a:solidFill>
                        <a:schemeClr val="accent1">
                          <a:lumMod val="75000"/>
                        </a:schemeClr>
                      </a:solidFill>
                      <a:prstDash val="lgDash"/>
                      <a:round/>
                      <a:headEnd type="none" w="med" len="med"/>
                      <a:tailEnd type="none" w="med" len="med"/>
                    </a:lnL>
                    <a:lnR w="12700" cap="flat" cmpd="sng" algn="ctr">
                      <a:solidFill>
                        <a:schemeClr val="accent1">
                          <a:lumMod val="75000"/>
                        </a:schemeClr>
                      </a:solidFill>
                      <a:prstDash val="lgDash"/>
                      <a:round/>
                      <a:headEnd type="none" w="med" len="med"/>
                      <a:tailEnd type="none" w="med" len="med"/>
                    </a:lnR>
                    <a:lnT w="12700" cap="flat" cmpd="sng" algn="ctr">
                      <a:solidFill>
                        <a:schemeClr val="accent1">
                          <a:lumMod val="75000"/>
                        </a:schemeClr>
                      </a:solidFill>
                      <a:prstDash val="lgDash"/>
                      <a:round/>
                      <a:headEnd type="none" w="med" len="med"/>
                      <a:tailEnd type="none" w="med" len="med"/>
                    </a:lnT>
                    <a:lnB w="12700" cap="flat" cmpd="sng" algn="ctr">
                      <a:solidFill>
                        <a:schemeClr val="accent1">
                          <a:lumMod val="75000"/>
                        </a:schemeClr>
                      </a:solidFill>
                      <a:prstDash val="lgDash"/>
                      <a:round/>
                      <a:headEnd type="none" w="med" len="med"/>
                      <a:tailEnd type="none" w="med" len="med"/>
                    </a:lnB>
                    <a:solidFill>
                      <a:srgbClr val="FFCC99"/>
                    </a:solidFill>
                  </a:tcPr>
                </a:tc>
                <a:extLst>
                  <a:ext uri="{0D108BD9-81ED-4DB2-BD59-A6C34878D82A}">
                    <a16:rowId xmlns:a16="http://schemas.microsoft.com/office/drawing/2014/main" val="2535216805"/>
                  </a:ext>
                </a:extLst>
              </a:tr>
            </a:tbl>
          </a:graphicData>
        </a:graphic>
      </p:graphicFrame>
      <p:sp>
        <p:nvSpPr>
          <p:cNvPr id="20" name="TextBox 19"/>
          <p:cNvSpPr txBox="1"/>
          <p:nvPr/>
        </p:nvSpPr>
        <p:spPr>
          <a:xfrm>
            <a:off x="4963510" y="1236367"/>
            <a:ext cx="3558244" cy="846386"/>
          </a:xfrm>
          <a:prstGeom prst="rect">
            <a:avLst/>
          </a:prstGeom>
          <a:noFill/>
        </p:spPr>
        <p:txBody>
          <a:bodyPr wrap="square" rtlCol="0">
            <a:spAutoFit/>
          </a:bodyPr>
          <a:lstStyle/>
          <a:p>
            <a:r>
              <a:rPr lang="en-GB" sz="700" b="1" u="sng" dirty="0" smtClean="0">
                <a:solidFill>
                  <a:schemeClr val="bg1"/>
                </a:solidFill>
                <a:latin typeface="XCCW Joined PC5a" panose="03050602040000000000" pitchFamily="66" charset="0"/>
              </a:rPr>
              <a:t>LE WEEK-END</a:t>
            </a:r>
          </a:p>
          <a:p>
            <a:r>
              <a:rPr lang="en-US" sz="700" dirty="0" smtClean="0">
                <a:solidFill>
                  <a:schemeClr val="bg1"/>
                </a:solidFill>
                <a:latin typeface="XCCW Joined PC5a" panose="03050602040000000000" pitchFamily="66" charset="0"/>
              </a:rPr>
              <a:t>Tell </a:t>
            </a:r>
            <a:r>
              <a:rPr lang="en-US" sz="700" dirty="0">
                <a:solidFill>
                  <a:schemeClr val="bg1"/>
                </a:solidFill>
                <a:latin typeface="XCCW Joined PC5a" panose="03050602040000000000" pitchFamily="66" charset="0"/>
              </a:rPr>
              <a:t>the time in French using quarter past, half past and quarter to.</a:t>
            </a:r>
          </a:p>
          <a:p>
            <a:r>
              <a:rPr lang="en-US" sz="700" dirty="0" smtClean="0">
                <a:solidFill>
                  <a:schemeClr val="bg1"/>
                </a:solidFill>
                <a:latin typeface="XCCW Joined PC5a" panose="03050602040000000000" pitchFamily="66" charset="0"/>
              </a:rPr>
              <a:t>Say </a:t>
            </a:r>
            <a:r>
              <a:rPr lang="en-US" sz="700" dirty="0">
                <a:solidFill>
                  <a:schemeClr val="bg1"/>
                </a:solidFill>
                <a:latin typeface="XCCW Joined PC5a" panose="03050602040000000000" pitchFamily="66" charset="0"/>
              </a:rPr>
              <a:t>and write in French what we do at the weekend using two or </a:t>
            </a:r>
            <a:r>
              <a:rPr lang="en-US" sz="700" dirty="0" smtClean="0">
                <a:solidFill>
                  <a:schemeClr val="bg1"/>
                </a:solidFill>
                <a:latin typeface="XCCW Joined PC5a" panose="03050602040000000000" pitchFamily="66" charset="0"/>
              </a:rPr>
              <a:t>more sentences</a:t>
            </a:r>
            <a:r>
              <a:rPr lang="en-US" sz="700" dirty="0">
                <a:solidFill>
                  <a:schemeClr val="bg1"/>
                </a:solidFill>
                <a:latin typeface="XCCW Joined PC5a" panose="03050602040000000000" pitchFamily="66" charset="0"/>
              </a:rPr>
              <a:t>.</a:t>
            </a:r>
          </a:p>
          <a:p>
            <a:r>
              <a:rPr lang="en-US" sz="700" dirty="0" smtClean="0">
                <a:solidFill>
                  <a:schemeClr val="bg1"/>
                </a:solidFill>
                <a:latin typeface="XCCW Joined PC5a" panose="03050602040000000000" pitchFamily="66" charset="0"/>
              </a:rPr>
              <a:t>Integrate </a:t>
            </a:r>
            <a:r>
              <a:rPr lang="en-US" sz="700" dirty="0">
                <a:solidFill>
                  <a:schemeClr val="bg1"/>
                </a:solidFill>
                <a:latin typeface="XCCW Joined PC5a" panose="03050602040000000000" pitchFamily="66" charset="0"/>
              </a:rPr>
              <a:t>conjunctions and opinions into written and spoken work </a:t>
            </a:r>
            <a:r>
              <a:rPr lang="en-US" sz="700" dirty="0" smtClean="0">
                <a:solidFill>
                  <a:schemeClr val="bg1"/>
                </a:solidFill>
                <a:latin typeface="XCCW Joined PC5a" panose="03050602040000000000" pitchFamily="66" charset="0"/>
              </a:rPr>
              <a:t>to make </a:t>
            </a:r>
            <a:r>
              <a:rPr lang="en-US" sz="700" dirty="0">
                <a:solidFill>
                  <a:schemeClr val="bg1"/>
                </a:solidFill>
                <a:latin typeface="XCCW Joined PC5a" panose="03050602040000000000" pitchFamily="66" charset="0"/>
              </a:rPr>
              <a:t>more interesting and extended sentences</a:t>
            </a:r>
            <a:endParaRPr lang="en-GB" sz="700" dirty="0">
              <a:solidFill>
                <a:schemeClr val="bg1"/>
              </a:solidFill>
              <a:latin typeface="XCCW Joined PC5a" panose="03050602040000000000" pitchFamily="66" charset="0"/>
            </a:endParaRPr>
          </a:p>
        </p:txBody>
      </p:sp>
      <p:pic>
        <p:nvPicPr>
          <p:cNvPr id="7" name="Picture 6"/>
          <p:cNvPicPr>
            <a:picLocks noChangeAspect="1"/>
          </p:cNvPicPr>
          <p:nvPr/>
        </p:nvPicPr>
        <p:blipFill>
          <a:blip r:embed="rId5"/>
          <a:stretch>
            <a:fillRect/>
          </a:stretch>
        </p:blipFill>
        <p:spPr>
          <a:xfrm>
            <a:off x="7377287" y="15320214"/>
            <a:ext cx="618935" cy="541874"/>
          </a:xfrm>
          <a:prstGeom prst="rect">
            <a:avLst/>
          </a:prstGeom>
        </p:spPr>
      </p:pic>
      <p:pic>
        <p:nvPicPr>
          <p:cNvPr id="21" name="Picture 20"/>
          <p:cNvPicPr>
            <a:picLocks noChangeAspect="1"/>
          </p:cNvPicPr>
          <p:nvPr/>
        </p:nvPicPr>
        <p:blipFill>
          <a:blip r:embed="rId6"/>
          <a:stretch>
            <a:fillRect/>
          </a:stretch>
        </p:blipFill>
        <p:spPr>
          <a:xfrm>
            <a:off x="3697630" y="15686496"/>
            <a:ext cx="959172" cy="718228"/>
          </a:xfrm>
          <a:prstGeom prst="rect">
            <a:avLst/>
          </a:prstGeom>
        </p:spPr>
      </p:pic>
      <p:pic>
        <p:nvPicPr>
          <p:cNvPr id="22" name="Picture 21"/>
          <p:cNvPicPr>
            <a:picLocks noChangeAspect="1"/>
          </p:cNvPicPr>
          <p:nvPr/>
        </p:nvPicPr>
        <p:blipFill>
          <a:blip r:embed="rId7"/>
          <a:stretch>
            <a:fillRect/>
          </a:stretch>
        </p:blipFill>
        <p:spPr>
          <a:xfrm>
            <a:off x="3733962" y="12712864"/>
            <a:ext cx="1040507" cy="605822"/>
          </a:xfrm>
          <a:prstGeom prst="rect">
            <a:avLst/>
          </a:prstGeom>
        </p:spPr>
      </p:pic>
      <p:pic>
        <p:nvPicPr>
          <p:cNvPr id="23" name="Picture 22"/>
          <p:cNvPicPr>
            <a:picLocks noChangeAspect="1"/>
          </p:cNvPicPr>
          <p:nvPr/>
        </p:nvPicPr>
        <p:blipFill>
          <a:blip r:embed="rId8"/>
          <a:stretch>
            <a:fillRect/>
          </a:stretch>
        </p:blipFill>
        <p:spPr>
          <a:xfrm>
            <a:off x="8729176" y="12000326"/>
            <a:ext cx="896885" cy="974155"/>
          </a:xfrm>
          <a:prstGeom prst="rect">
            <a:avLst/>
          </a:prstGeom>
        </p:spPr>
      </p:pic>
      <p:pic>
        <p:nvPicPr>
          <p:cNvPr id="24" name="Picture 23"/>
          <p:cNvPicPr>
            <a:picLocks noChangeAspect="1"/>
          </p:cNvPicPr>
          <p:nvPr/>
        </p:nvPicPr>
        <p:blipFill>
          <a:blip r:embed="rId9"/>
          <a:stretch>
            <a:fillRect/>
          </a:stretch>
        </p:blipFill>
        <p:spPr>
          <a:xfrm>
            <a:off x="10030033" y="8787254"/>
            <a:ext cx="1236651" cy="899383"/>
          </a:xfrm>
          <a:prstGeom prst="rect">
            <a:avLst/>
          </a:prstGeom>
        </p:spPr>
      </p:pic>
      <p:pic>
        <p:nvPicPr>
          <p:cNvPr id="25" name="Picture 24"/>
          <p:cNvPicPr>
            <a:picLocks noChangeAspect="1"/>
          </p:cNvPicPr>
          <p:nvPr/>
        </p:nvPicPr>
        <p:blipFill>
          <a:blip r:embed="rId10"/>
          <a:stretch>
            <a:fillRect/>
          </a:stretch>
        </p:blipFill>
        <p:spPr>
          <a:xfrm>
            <a:off x="4317284" y="9178128"/>
            <a:ext cx="1159174" cy="857941"/>
          </a:xfrm>
          <a:prstGeom prst="rect">
            <a:avLst/>
          </a:prstGeom>
        </p:spPr>
      </p:pic>
      <p:pic>
        <p:nvPicPr>
          <p:cNvPr id="26" name="Picture 25"/>
          <p:cNvPicPr>
            <a:picLocks noChangeAspect="1"/>
          </p:cNvPicPr>
          <p:nvPr/>
        </p:nvPicPr>
        <p:blipFill>
          <a:blip r:embed="rId11"/>
          <a:stretch>
            <a:fillRect/>
          </a:stretch>
        </p:blipFill>
        <p:spPr>
          <a:xfrm>
            <a:off x="3304703" y="5227799"/>
            <a:ext cx="1229381" cy="912571"/>
          </a:xfrm>
          <a:prstGeom prst="rect">
            <a:avLst/>
          </a:prstGeom>
        </p:spPr>
      </p:pic>
      <p:pic>
        <p:nvPicPr>
          <p:cNvPr id="27" name="Picture 26"/>
          <p:cNvPicPr>
            <a:picLocks noChangeAspect="1"/>
          </p:cNvPicPr>
          <p:nvPr/>
        </p:nvPicPr>
        <p:blipFill>
          <a:blip r:embed="rId12"/>
          <a:stretch>
            <a:fillRect/>
          </a:stretch>
        </p:blipFill>
        <p:spPr>
          <a:xfrm>
            <a:off x="8340938" y="4833072"/>
            <a:ext cx="1189318" cy="860318"/>
          </a:xfrm>
          <a:prstGeom prst="rect">
            <a:avLst/>
          </a:prstGeom>
        </p:spPr>
      </p:pic>
      <p:pic>
        <p:nvPicPr>
          <p:cNvPr id="28" name="Picture 27"/>
          <p:cNvPicPr>
            <a:picLocks noChangeAspect="1"/>
          </p:cNvPicPr>
          <p:nvPr/>
        </p:nvPicPr>
        <p:blipFill>
          <a:blip r:embed="rId13"/>
          <a:stretch>
            <a:fillRect/>
          </a:stretch>
        </p:blipFill>
        <p:spPr>
          <a:xfrm>
            <a:off x="9410175" y="937789"/>
            <a:ext cx="1177644" cy="854406"/>
          </a:xfrm>
          <a:prstGeom prst="rect">
            <a:avLst/>
          </a:prstGeom>
        </p:spPr>
      </p:pic>
      <p:pic>
        <p:nvPicPr>
          <p:cNvPr id="29" name="Picture 28"/>
          <p:cNvPicPr>
            <a:picLocks noChangeAspect="1"/>
          </p:cNvPicPr>
          <p:nvPr/>
        </p:nvPicPr>
        <p:blipFill>
          <a:blip r:embed="rId14"/>
          <a:stretch>
            <a:fillRect/>
          </a:stretch>
        </p:blipFill>
        <p:spPr>
          <a:xfrm>
            <a:off x="3580869" y="1694026"/>
            <a:ext cx="1359910" cy="993120"/>
          </a:xfrm>
          <a:prstGeom prst="rect">
            <a:avLst/>
          </a:prstGeom>
        </p:spPr>
      </p:pic>
      <p:sp>
        <p:nvSpPr>
          <p:cNvPr id="31" name="TextBox 30"/>
          <p:cNvSpPr txBox="1"/>
          <p:nvPr/>
        </p:nvSpPr>
        <p:spPr>
          <a:xfrm>
            <a:off x="108103" y="16827739"/>
            <a:ext cx="2199071" cy="248069"/>
          </a:xfrm>
          <a:prstGeom prst="rect">
            <a:avLst/>
          </a:prstGeom>
          <a:solidFill>
            <a:schemeClr val="accent6">
              <a:lumMod val="50000"/>
            </a:schemeClr>
          </a:solidFill>
          <a:ln>
            <a:noFill/>
          </a:ln>
        </p:spPr>
        <p:txBody>
          <a:bodyPr wrap="square" rtlCol="0">
            <a:spAutoFit/>
          </a:bodyPr>
          <a:lstStyle/>
          <a:p>
            <a:endParaRPr lang="en-GB" dirty="0"/>
          </a:p>
        </p:txBody>
      </p:sp>
      <p:sp>
        <p:nvSpPr>
          <p:cNvPr id="30" name="TextBox 29"/>
          <p:cNvSpPr txBox="1"/>
          <p:nvPr/>
        </p:nvSpPr>
        <p:spPr>
          <a:xfrm>
            <a:off x="28971" y="16992879"/>
            <a:ext cx="2926478" cy="461665"/>
          </a:xfrm>
          <a:prstGeom prst="rect">
            <a:avLst/>
          </a:prstGeom>
          <a:noFill/>
        </p:spPr>
        <p:txBody>
          <a:bodyPr wrap="square" rtlCol="0">
            <a:spAutoFit/>
          </a:bodyPr>
          <a:lstStyle/>
          <a:p>
            <a:r>
              <a:rPr lang="en-GB" sz="2400" b="1" dirty="0" smtClean="0">
                <a:solidFill>
                  <a:schemeClr val="bg1"/>
                </a:solidFill>
                <a:latin typeface="XCCW Joined PC5a" panose="03050602040000000000" pitchFamily="66" charset="0"/>
              </a:rPr>
              <a:t>MFL - French</a:t>
            </a:r>
            <a:endParaRPr lang="en-GB" sz="2400" b="1" dirty="0">
              <a:solidFill>
                <a:schemeClr val="bg1"/>
              </a:solidFill>
              <a:latin typeface="XCCW Joined PC5a" panose="03050602040000000000" pitchFamily="66" charset="0"/>
            </a:endParaRPr>
          </a:p>
        </p:txBody>
      </p:sp>
    </p:spTree>
    <p:extLst>
      <p:ext uri="{BB962C8B-B14F-4D97-AF65-F5344CB8AC3E}">
        <p14:creationId xmlns:p14="http://schemas.microsoft.com/office/powerpoint/2010/main" val="1074321042"/>
      </p:ext>
    </p:extLst>
  </p:cSld>
  <p:clrMapOvr>
    <a:masterClrMapping/>
  </p:clrMapOvr>
</p:sld>
</file>

<file path=ppt/theme/theme1.xml><?xml version="1.0" encoding="utf-8"?>
<a:theme xmlns:a="http://schemas.openxmlformats.org/drawingml/2006/main" name="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00B8419D90E9D4494DFEB57E083E1B0" ma:contentTypeVersion="16" ma:contentTypeDescription="Create a new document." ma:contentTypeScope="" ma:versionID="20237c9f519aea6f5294998d4bb06fab">
  <xsd:schema xmlns:xsd="http://www.w3.org/2001/XMLSchema" xmlns:xs="http://www.w3.org/2001/XMLSchema" xmlns:p="http://schemas.microsoft.com/office/2006/metadata/properties" xmlns:ns1="http://schemas.microsoft.com/sharepoint/v3" xmlns:ns3="f222d519-46e0-412e-b7db-269faf32078d" xmlns:ns4="40683d09-fa82-4484-a299-a1a5d3e0f1f3" targetNamespace="http://schemas.microsoft.com/office/2006/metadata/properties" ma:root="true" ma:fieldsID="f7c997a452d506988e1f7db995937b97" ns1:_="" ns3:_="" ns4:_="">
    <xsd:import namespace="http://schemas.microsoft.com/sharepoint/v3"/>
    <xsd:import namespace="f222d519-46e0-412e-b7db-269faf32078d"/>
    <xsd:import namespace="40683d09-fa82-4484-a299-a1a5d3e0f1f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Location" minOccurs="0"/>
                <xsd:element ref="ns3:MediaServiceOCR" minOccurs="0"/>
                <xsd:element ref="ns3:MediaServiceAutoKeyPoints" minOccurs="0"/>
                <xsd:element ref="ns3:MediaServiceKeyPoint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222d519-46e0-412e-b7db-269faf3207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3"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0683d09-fa82-4484-a299-a1a5d3e0f1f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FE9B41-10FA-4EEB-8295-CAD739EF9847}">
  <ds:schemaRefs>
    <ds:schemaRef ds:uri="http://schemas.microsoft.com/sharepoint/v3/contenttype/forms"/>
  </ds:schemaRefs>
</ds:datastoreItem>
</file>

<file path=customXml/itemProps2.xml><?xml version="1.0" encoding="utf-8"?>
<ds:datastoreItem xmlns:ds="http://schemas.openxmlformats.org/officeDocument/2006/customXml" ds:itemID="{3C0032A4-675C-4A7F-A3B0-F747651B6125}">
  <ds:schemaRefs>
    <ds:schemaRef ds:uri="http://purl.org/dc/elements/1.1/"/>
    <ds:schemaRef ds:uri="http://schemas.microsoft.com/office/2006/metadata/properties"/>
    <ds:schemaRef ds:uri="http://schemas.microsoft.com/sharepoint/v3"/>
    <ds:schemaRef ds:uri="f222d519-46e0-412e-b7db-269faf32078d"/>
    <ds:schemaRef ds:uri="http://schemas.microsoft.com/office/2006/documentManagement/types"/>
    <ds:schemaRef ds:uri="http://schemas.microsoft.com/office/infopath/2007/PartnerControls"/>
    <ds:schemaRef ds:uri="http://schemas.openxmlformats.org/package/2006/metadata/core-properties"/>
    <ds:schemaRef ds:uri="http://purl.org/dc/dcmitype/"/>
    <ds:schemaRef ds:uri="40683d09-fa82-4484-a299-a1a5d3e0f1f3"/>
    <ds:schemaRef ds:uri="http://www.w3.org/XML/1998/namespace"/>
    <ds:schemaRef ds:uri="http://purl.org/dc/terms/"/>
  </ds:schemaRefs>
</ds:datastoreItem>
</file>

<file path=customXml/itemProps3.xml><?xml version="1.0" encoding="utf-8"?>
<ds:datastoreItem xmlns:ds="http://schemas.openxmlformats.org/officeDocument/2006/customXml" ds:itemID="{104ABDE7-48D8-4762-94BE-D4ECCDC3F1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f222d519-46e0-412e-b7db-269faf32078d"/>
    <ds:schemaRef ds:uri="40683d09-fa82-4484-a299-a1a5d3e0f1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22286</TotalTime>
  <Words>1724</Words>
  <Application>Microsoft Office PowerPoint</Application>
  <PresentationFormat>Custom</PresentationFormat>
  <Paragraphs>296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Times New Roman</vt:lpstr>
      <vt:lpstr>XCCW Joined PC5a</vt:lpstr>
      <vt:lpstr>Office Theme</vt:lpstr>
      <vt:lpstr>PowerPoint Presentation</vt:lpstr>
    </vt:vector>
  </TitlesOfParts>
  <Company>St Mary's Catholic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Peachey</dc:creator>
  <cp:lastModifiedBy>HNP - Jenny Rouault</cp:lastModifiedBy>
  <cp:revision>510</cp:revision>
  <cp:lastPrinted>2021-06-16T11:09:59Z</cp:lastPrinted>
  <dcterms:created xsi:type="dcterms:W3CDTF">2018-02-08T08:28:53Z</dcterms:created>
  <dcterms:modified xsi:type="dcterms:W3CDTF">2021-12-08T09:06:14Z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0x010100900B8419D90E9D4494DFEB57E083E1B0</vt:lpwstr>
  </property>
</Properties>
</file>